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rels" ContentType="application/vnd.openxmlformats-package.relationships+xml"/>
  <Default Extension="emf" ContentType="image/x-em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26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9" r:id="rId1"/>
  </p:sldMasterIdLst>
  <p:notesMasterIdLst>
    <p:notesMasterId r:id="rId49"/>
  </p:notesMasterIdLst>
  <p:handoutMasterIdLst>
    <p:handoutMasterId r:id="rId50"/>
  </p:handoutMasterIdLst>
  <p:sldIdLst>
    <p:sldId id="330" r:id="rId2"/>
    <p:sldId id="331" r:id="rId3"/>
    <p:sldId id="319" r:id="rId4"/>
    <p:sldId id="320" r:id="rId5"/>
    <p:sldId id="321" r:id="rId6"/>
    <p:sldId id="322" r:id="rId7"/>
    <p:sldId id="297" r:id="rId8"/>
    <p:sldId id="261" r:id="rId9"/>
    <p:sldId id="294" r:id="rId10"/>
    <p:sldId id="323" r:id="rId11"/>
    <p:sldId id="324" r:id="rId12"/>
    <p:sldId id="296" r:id="rId13"/>
    <p:sldId id="298" r:id="rId14"/>
    <p:sldId id="325" r:id="rId15"/>
    <p:sldId id="299" r:id="rId16"/>
    <p:sldId id="306" r:id="rId17"/>
    <p:sldId id="307" r:id="rId18"/>
    <p:sldId id="308" r:id="rId19"/>
    <p:sldId id="309" r:id="rId20"/>
    <p:sldId id="301" r:id="rId21"/>
    <p:sldId id="303" r:id="rId22"/>
    <p:sldId id="304" r:id="rId23"/>
    <p:sldId id="263" r:id="rId24"/>
    <p:sldId id="311" r:id="rId25"/>
    <p:sldId id="265" r:id="rId26"/>
    <p:sldId id="269" r:id="rId27"/>
    <p:sldId id="270" r:id="rId28"/>
    <p:sldId id="271" r:id="rId29"/>
    <p:sldId id="305" r:id="rId30"/>
    <p:sldId id="278" r:id="rId31"/>
    <p:sldId id="279" r:id="rId32"/>
    <p:sldId id="280" r:id="rId33"/>
    <p:sldId id="281" r:id="rId34"/>
    <p:sldId id="282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314" r:id="rId44"/>
    <p:sldId id="292" r:id="rId45"/>
    <p:sldId id="327" r:id="rId46"/>
    <p:sldId id="328" r:id="rId47"/>
    <p:sldId id="317" r:id="rId48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33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33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33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33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33" charset="0"/>
        <a:ea typeface="+mn-ea"/>
        <a:cs typeface="+mn-cs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Times New Roman" pitchFamily="33" charset="0"/>
        <a:ea typeface="+mn-ea"/>
        <a:cs typeface="+mn-cs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Times New Roman" pitchFamily="33" charset="0"/>
        <a:ea typeface="+mn-ea"/>
        <a:cs typeface="+mn-cs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Times New Roman" pitchFamily="33" charset="0"/>
        <a:ea typeface="+mn-ea"/>
        <a:cs typeface="+mn-cs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Times New Roman" pitchFamily="33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321" autoAdjust="0"/>
    <p:restoredTop sz="87689" autoAdjust="0"/>
  </p:normalViewPr>
  <p:slideViewPr>
    <p:cSldViewPr>
      <p:cViewPr varScale="1">
        <p:scale>
          <a:sx n="166" d="100"/>
          <a:sy n="166" d="100"/>
        </p:scale>
        <p:origin x="-1744" y="-10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  <p:sld r:id="rId11" collapse="1"/>
      <p:sld r:id="rId12" collapse="1"/>
      <p:sld r:id="rId13" collapse="1"/>
      <p:sld r:id="rId14" collapse="1"/>
      <p:sld r:id="rId15" collapse="1"/>
      <p:sld r:id="rId16" collapse="1"/>
      <p:sld r:id="rId17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115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handoutMaster" Target="handoutMasters/handoutMaster1.xml"/><Relationship Id="rId51" Type="http://schemas.openxmlformats.org/officeDocument/2006/relationships/printerSettings" Target="printerSettings/printerSettings1.bin"/><Relationship Id="rId52" Type="http://schemas.openxmlformats.org/officeDocument/2006/relationships/presProps" Target="presProps.xml"/><Relationship Id="rId53" Type="http://schemas.openxmlformats.org/officeDocument/2006/relationships/viewProps" Target="viewProps.xml"/><Relationship Id="rId54" Type="http://schemas.openxmlformats.org/officeDocument/2006/relationships/theme" Target="theme/theme1.xml"/><Relationship Id="rId55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_rels/viewProps.xml.rels><?xml version="1.0" encoding="UTF-8" standalone="yes"?>
<Relationships xmlns="http://schemas.openxmlformats.org/package/2006/relationships"><Relationship Id="rId11" Type="http://schemas.openxmlformats.org/officeDocument/2006/relationships/slide" Target="slides/slide34.xml"/><Relationship Id="rId12" Type="http://schemas.openxmlformats.org/officeDocument/2006/relationships/slide" Target="slides/slide35.xml"/><Relationship Id="rId13" Type="http://schemas.openxmlformats.org/officeDocument/2006/relationships/slide" Target="slides/slide38.xml"/><Relationship Id="rId14" Type="http://schemas.openxmlformats.org/officeDocument/2006/relationships/slide" Target="slides/slide39.xml"/><Relationship Id="rId15" Type="http://schemas.openxmlformats.org/officeDocument/2006/relationships/slide" Target="slides/slide40.xml"/><Relationship Id="rId16" Type="http://schemas.openxmlformats.org/officeDocument/2006/relationships/slide" Target="slides/slide41.xml"/><Relationship Id="rId17" Type="http://schemas.openxmlformats.org/officeDocument/2006/relationships/slide" Target="slides/slide47.xml"/><Relationship Id="rId1" Type="http://schemas.openxmlformats.org/officeDocument/2006/relationships/slide" Target="slides/slide1.xml"/><Relationship Id="rId2" Type="http://schemas.openxmlformats.org/officeDocument/2006/relationships/slide" Target="slides/slide8.xml"/><Relationship Id="rId3" Type="http://schemas.openxmlformats.org/officeDocument/2006/relationships/slide" Target="slides/slide9.xml"/><Relationship Id="rId4" Type="http://schemas.openxmlformats.org/officeDocument/2006/relationships/slide" Target="slides/slide23.xml"/><Relationship Id="rId5" Type="http://schemas.openxmlformats.org/officeDocument/2006/relationships/slide" Target="slides/slide25.xml"/><Relationship Id="rId6" Type="http://schemas.openxmlformats.org/officeDocument/2006/relationships/slide" Target="slides/slide26.xml"/><Relationship Id="rId7" Type="http://schemas.openxmlformats.org/officeDocument/2006/relationships/slide" Target="slides/slide27.xml"/><Relationship Id="rId8" Type="http://schemas.openxmlformats.org/officeDocument/2006/relationships/slide" Target="slides/slide28.xml"/><Relationship Id="rId9" Type="http://schemas.openxmlformats.org/officeDocument/2006/relationships/slide" Target="slides/slide32.xml"/><Relationship Id="rId10" Type="http://schemas.openxmlformats.org/officeDocument/2006/relationships/slide" Target="slides/slide33.xml"/></Relationships>
</file>

<file path=ppt/diagrams/_rels/data5.xml.rels><?xml version="1.0" encoding="UTF-8" standalone="yes"?>
<Relationships xmlns="http://schemas.openxmlformats.org/package/2006/relationships"><Relationship Id="rId1" Type="http://schemas.openxmlformats.org/officeDocument/2006/relationships/image" Target="../media/image2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4C30105-BBE0-F74F-A388-D0D0D0C8543C}" type="doc">
      <dgm:prSet loTypeId="urn:microsoft.com/office/officeart/2005/8/layout/vList2" loCatId="list" qsTypeId="urn:microsoft.com/office/officeart/2005/8/quickstyle/simple4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7C013D74-4496-6145-974D-3AD7B3DF03D9}">
      <dgm:prSet/>
      <dgm:spPr/>
      <dgm:t>
        <a:bodyPr/>
        <a:lstStyle/>
        <a:p>
          <a:pPr rtl="0"/>
          <a:r>
            <a:rPr lang="en-US" b="1" dirty="0" smtClean="0"/>
            <a:t>Software</a:t>
          </a:r>
          <a:endParaRPr lang="en-US" b="1" dirty="0"/>
        </a:p>
      </dgm:t>
    </dgm:pt>
    <dgm:pt modelId="{FD5101E8-59C9-984B-946A-F1CD6221CEF5}" type="parTrans" cxnId="{CC9F5922-37AD-B248-AF43-253EB23D1B0E}">
      <dgm:prSet/>
      <dgm:spPr/>
      <dgm:t>
        <a:bodyPr/>
        <a:lstStyle/>
        <a:p>
          <a:endParaRPr lang="en-US"/>
        </a:p>
      </dgm:t>
    </dgm:pt>
    <dgm:pt modelId="{EB825CBB-6EAB-174F-8D70-872CE0C06302}" type="sibTrans" cxnId="{CC9F5922-37AD-B248-AF43-253EB23D1B0E}">
      <dgm:prSet/>
      <dgm:spPr/>
      <dgm:t>
        <a:bodyPr/>
        <a:lstStyle/>
        <a:p>
          <a:endParaRPr lang="en-US"/>
        </a:p>
      </dgm:t>
    </dgm:pt>
    <dgm:pt modelId="{33B2E1D5-7076-B64B-A7DA-BF991DF39737}">
      <dgm:prSet/>
      <dgm:spPr/>
      <dgm:t>
        <a:bodyPr/>
        <a:lstStyle/>
        <a:p>
          <a:pPr rtl="0"/>
          <a:r>
            <a:rPr lang="en-US" dirty="0" smtClean="0"/>
            <a:t>A sequence of codes or instructions</a:t>
          </a:r>
          <a:endParaRPr lang="en-US" dirty="0"/>
        </a:p>
      </dgm:t>
    </dgm:pt>
    <dgm:pt modelId="{0552F9CF-6805-9F44-A08C-A640CECAE02A}" type="parTrans" cxnId="{8D54DEB6-2CB9-C649-AED1-FDF20EC35323}">
      <dgm:prSet/>
      <dgm:spPr/>
      <dgm:t>
        <a:bodyPr/>
        <a:lstStyle/>
        <a:p>
          <a:endParaRPr lang="en-US"/>
        </a:p>
      </dgm:t>
    </dgm:pt>
    <dgm:pt modelId="{DAE790BE-2467-CB43-8CEB-39796D3F9248}" type="sibTrans" cxnId="{8D54DEB6-2CB9-C649-AED1-FDF20EC35323}">
      <dgm:prSet/>
      <dgm:spPr/>
      <dgm:t>
        <a:bodyPr/>
        <a:lstStyle/>
        <a:p>
          <a:endParaRPr lang="en-US"/>
        </a:p>
      </dgm:t>
    </dgm:pt>
    <dgm:pt modelId="{E49359DF-E4C7-3E4C-B7F3-501F92A360B3}">
      <dgm:prSet/>
      <dgm:spPr/>
      <dgm:t>
        <a:bodyPr/>
        <a:lstStyle/>
        <a:p>
          <a:pPr rtl="0"/>
          <a:r>
            <a:rPr lang="en-US" dirty="0" smtClean="0"/>
            <a:t>Part of the hardware interprets each instruction and generates control signals</a:t>
          </a:r>
          <a:endParaRPr lang="en-US" dirty="0"/>
        </a:p>
      </dgm:t>
    </dgm:pt>
    <dgm:pt modelId="{E3F14906-8F33-FD44-BE44-8ECB73B43A97}" type="parTrans" cxnId="{D82BA876-664D-2849-8497-ABB849C5D360}">
      <dgm:prSet/>
      <dgm:spPr/>
      <dgm:t>
        <a:bodyPr/>
        <a:lstStyle/>
        <a:p>
          <a:endParaRPr lang="en-US"/>
        </a:p>
      </dgm:t>
    </dgm:pt>
    <dgm:pt modelId="{29509CF6-40D7-A941-81D4-46C13F33C8F5}" type="sibTrans" cxnId="{D82BA876-664D-2849-8497-ABB849C5D360}">
      <dgm:prSet/>
      <dgm:spPr/>
      <dgm:t>
        <a:bodyPr/>
        <a:lstStyle/>
        <a:p>
          <a:endParaRPr lang="en-US"/>
        </a:p>
      </dgm:t>
    </dgm:pt>
    <dgm:pt modelId="{F042A6B9-4955-0C42-B5FE-6657EE6789DC}">
      <dgm:prSet/>
      <dgm:spPr/>
      <dgm:t>
        <a:bodyPr/>
        <a:lstStyle/>
        <a:p>
          <a:pPr rtl="0"/>
          <a:r>
            <a:rPr lang="en-US" dirty="0" smtClean="0"/>
            <a:t>Provide a new sequence of codes for each new program instead of rewiring the hardware</a:t>
          </a:r>
          <a:endParaRPr lang="en-US" dirty="0"/>
        </a:p>
      </dgm:t>
    </dgm:pt>
    <dgm:pt modelId="{939BE1BD-AC78-634C-A4F2-A2143CE02EBA}" type="parTrans" cxnId="{59262761-8F1F-2444-9B06-892560221F22}">
      <dgm:prSet/>
      <dgm:spPr/>
      <dgm:t>
        <a:bodyPr/>
        <a:lstStyle/>
        <a:p>
          <a:endParaRPr lang="en-US"/>
        </a:p>
      </dgm:t>
    </dgm:pt>
    <dgm:pt modelId="{612D2958-397F-544D-9802-F37A5D3AFCB3}" type="sibTrans" cxnId="{59262761-8F1F-2444-9B06-892560221F22}">
      <dgm:prSet/>
      <dgm:spPr/>
      <dgm:t>
        <a:bodyPr/>
        <a:lstStyle/>
        <a:p>
          <a:endParaRPr lang="en-US"/>
        </a:p>
      </dgm:t>
    </dgm:pt>
    <dgm:pt modelId="{E037D4F1-8C5F-BB41-A625-2334E757E45E}">
      <dgm:prSet/>
      <dgm:spPr/>
      <dgm:t>
        <a:bodyPr/>
        <a:lstStyle/>
        <a:p>
          <a:pPr rtl="0"/>
          <a:r>
            <a:rPr lang="en-US" b="1" dirty="0" smtClean="0"/>
            <a:t>Major components:</a:t>
          </a:r>
          <a:endParaRPr lang="en-US" b="1" dirty="0"/>
        </a:p>
      </dgm:t>
    </dgm:pt>
    <dgm:pt modelId="{2518649E-74D5-1446-85AC-B3F416C1B89C}" type="parTrans" cxnId="{80C724BD-936C-E34B-91A0-B2EA8D8A0E6B}">
      <dgm:prSet/>
      <dgm:spPr/>
      <dgm:t>
        <a:bodyPr/>
        <a:lstStyle/>
        <a:p>
          <a:endParaRPr lang="en-US"/>
        </a:p>
      </dgm:t>
    </dgm:pt>
    <dgm:pt modelId="{89391C87-0FC1-954B-9C37-906B39F142A8}" type="sibTrans" cxnId="{80C724BD-936C-E34B-91A0-B2EA8D8A0E6B}">
      <dgm:prSet/>
      <dgm:spPr/>
      <dgm:t>
        <a:bodyPr/>
        <a:lstStyle/>
        <a:p>
          <a:endParaRPr lang="en-US"/>
        </a:p>
      </dgm:t>
    </dgm:pt>
    <dgm:pt modelId="{234E42D5-31BB-0A4C-9CD6-B6D224CD535C}">
      <dgm:prSet/>
      <dgm:spPr/>
      <dgm:t>
        <a:bodyPr/>
        <a:lstStyle/>
        <a:p>
          <a:pPr rtl="0"/>
          <a:r>
            <a:rPr lang="en-US" dirty="0" smtClean="0"/>
            <a:t>Means of reporting results</a:t>
          </a:r>
          <a:endParaRPr lang="en-US" dirty="0"/>
        </a:p>
      </dgm:t>
    </dgm:pt>
    <dgm:pt modelId="{24FAF873-5FB9-624E-A49D-5B08A05DCBF5}">
      <dgm:prSet/>
      <dgm:spPr/>
      <dgm:t>
        <a:bodyPr/>
        <a:lstStyle/>
        <a:p>
          <a:pPr rtl="0"/>
          <a:r>
            <a:rPr lang="en-US" dirty="0" smtClean="0"/>
            <a:t>Output module</a:t>
          </a:r>
          <a:endParaRPr lang="en-US" dirty="0"/>
        </a:p>
      </dgm:t>
    </dgm:pt>
    <dgm:pt modelId="{D002FA64-CDE6-0940-AC00-543365586A19}" type="sibTrans" cxnId="{4EBA38F4-3A1B-1742-BA72-AB710EA8C3C7}">
      <dgm:prSet/>
      <dgm:spPr/>
      <dgm:t>
        <a:bodyPr/>
        <a:lstStyle/>
        <a:p>
          <a:endParaRPr lang="en-US"/>
        </a:p>
      </dgm:t>
    </dgm:pt>
    <dgm:pt modelId="{B008B530-2D2D-4D43-966B-A433E3A4A2C8}" type="parTrans" cxnId="{4EBA38F4-3A1B-1742-BA72-AB710EA8C3C7}">
      <dgm:prSet/>
      <dgm:spPr/>
      <dgm:t>
        <a:bodyPr/>
        <a:lstStyle/>
        <a:p>
          <a:endParaRPr lang="en-US"/>
        </a:p>
      </dgm:t>
    </dgm:pt>
    <dgm:pt modelId="{4C804830-6C20-2741-AE9E-45F450C8F352}">
      <dgm:prSet/>
      <dgm:spPr/>
      <dgm:t>
        <a:bodyPr/>
        <a:lstStyle/>
        <a:p>
          <a:pPr rtl="0"/>
          <a:r>
            <a:rPr lang="en-US" dirty="0" smtClean="0"/>
            <a:t>Contains basic components for accepting data and instructions and converting them into an internal form of signals usable by the system</a:t>
          </a:r>
          <a:endParaRPr lang="en-US" dirty="0"/>
        </a:p>
      </dgm:t>
    </dgm:pt>
    <dgm:pt modelId="{948C7C32-FC71-034A-A9D1-2D2E150E1953}">
      <dgm:prSet/>
      <dgm:spPr/>
      <dgm:t>
        <a:bodyPr/>
        <a:lstStyle/>
        <a:p>
          <a:pPr rtl="0"/>
          <a:r>
            <a:rPr lang="en-US" dirty="0" smtClean="0"/>
            <a:t>Input module</a:t>
          </a:r>
          <a:endParaRPr lang="en-US" dirty="0"/>
        </a:p>
      </dgm:t>
    </dgm:pt>
    <dgm:pt modelId="{D6DC2FD5-CEDD-3D49-9DE0-8C0B4BA26801}" type="sibTrans" cxnId="{34022C4D-3E17-604D-AEAE-B0FEF57DFD0E}">
      <dgm:prSet/>
      <dgm:spPr/>
      <dgm:t>
        <a:bodyPr/>
        <a:lstStyle/>
        <a:p>
          <a:endParaRPr lang="en-US"/>
        </a:p>
      </dgm:t>
    </dgm:pt>
    <dgm:pt modelId="{F5DA14C9-CFF8-8C4C-9835-74F10C62CE79}" type="parTrans" cxnId="{34022C4D-3E17-604D-AEAE-B0FEF57DFD0E}">
      <dgm:prSet/>
      <dgm:spPr/>
      <dgm:t>
        <a:bodyPr/>
        <a:lstStyle/>
        <a:p>
          <a:endParaRPr lang="en-US"/>
        </a:p>
      </dgm:t>
    </dgm:pt>
    <dgm:pt modelId="{7553F031-D91F-B34C-9D28-1D3C7C5C7FF5}">
      <dgm:prSet/>
      <dgm:spPr/>
      <dgm:t>
        <a:bodyPr/>
        <a:lstStyle/>
        <a:p>
          <a:pPr rtl="0"/>
          <a:r>
            <a:rPr lang="en-US" dirty="0" smtClean="0"/>
            <a:t>I/O Components</a:t>
          </a:r>
          <a:endParaRPr lang="en-US" dirty="0"/>
        </a:p>
      </dgm:t>
    </dgm:pt>
    <dgm:pt modelId="{F5C111B9-16D2-4F4E-8812-F869ABB36A3D}" type="sibTrans" cxnId="{916F1E77-62DF-1840-BE91-704D6A2132EB}">
      <dgm:prSet/>
      <dgm:spPr/>
      <dgm:t>
        <a:bodyPr/>
        <a:lstStyle/>
        <a:p>
          <a:endParaRPr lang="en-US"/>
        </a:p>
      </dgm:t>
    </dgm:pt>
    <dgm:pt modelId="{7B3DD069-B5EB-9740-94E2-D305A5602EE7}" type="parTrans" cxnId="{916F1E77-62DF-1840-BE91-704D6A2132EB}">
      <dgm:prSet/>
      <dgm:spPr/>
      <dgm:t>
        <a:bodyPr/>
        <a:lstStyle/>
        <a:p>
          <a:endParaRPr lang="en-US"/>
        </a:p>
      </dgm:t>
    </dgm:pt>
    <dgm:pt modelId="{2486CEE9-6B01-C845-9D12-D4366D3B3FC6}" type="sibTrans" cxnId="{6C187B61-9F7C-3342-8AA2-116AA48197D2}">
      <dgm:prSet/>
      <dgm:spPr/>
      <dgm:t>
        <a:bodyPr/>
        <a:lstStyle/>
        <a:p>
          <a:endParaRPr lang="en-US"/>
        </a:p>
      </dgm:t>
    </dgm:pt>
    <dgm:pt modelId="{CA858E07-9B8E-C648-A6B1-9EDBB304E22B}" type="parTrans" cxnId="{6C187B61-9F7C-3342-8AA2-116AA48197D2}">
      <dgm:prSet/>
      <dgm:spPr/>
      <dgm:t>
        <a:bodyPr/>
        <a:lstStyle/>
        <a:p>
          <a:endParaRPr lang="en-US"/>
        </a:p>
      </dgm:t>
    </dgm:pt>
    <dgm:pt modelId="{766F468D-E105-6441-AFDA-C35BA0DDAE2B}" type="sibTrans" cxnId="{CE8CFF92-3E5C-0E4C-8F40-8946C262CA7F}">
      <dgm:prSet/>
      <dgm:spPr/>
      <dgm:t>
        <a:bodyPr/>
        <a:lstStyle/>
        <a:p>
          <a:endParaRPr lang="en-US"/>
        </a:p>
      </dgm:t>
    </dgm:pt>
    <dgm:pt modelId="{BCAE0029-0DEE-2246-A8F3-1BA27774EF73}" type="parTrans" cxnId="{CE8CFF92-3E5C-0E4C-8F40-8946C262CA7F}">
      <dgm:prSet/>
      <dgm:spPr/>
      <dgm:t>
        <a:bodyPr/>
        <a:lstStyle/>
        <a:p>
          <a:endParaRPr lang="en-US"/>
        </a:p>
      </dgm:t>
    </dgm:pt>
    <dgm:pt modelId="{B261E502-5543-7B4D-9ACE-70EA3B42B175}">
      <dgm:prSet/>
      <dgm:spPr/>
      <dgm:t>
        <a:bodyPr/>
        <a:lstStyle/>
        <a:p>
          <a:pPr rtl="0"/>
          <a:r>
            <a:rPr lang="en-US" dirty="0" smtClean="0"/>
            <a:t>Module of general-purpose arithmetic and logic functions</a:t>
          </a:r>
          <a:endParaRPr lang="en-US" dirty="0"/>
        </a:p>
      </dgm:t>
    </dgm:pt>
    <dgm:pt modelId="{C19AC66C-2A37-8644-927E-F197C32A21CF}">
      <dgm:prSet/>
      <dgm:spPr/>
      <dgm:t>
        <a:bodyPr/>
        <a:lstStyle/>
        <a:p>
          <a:pPr rtl="0"/>
          <a:r>
            <a:rPr lang="en-US" dirty="0" smtClean="0"/>
            <a:t>Instruction interpreter</a:t>
          </a:r>
          <a:endParaRPr lang="en-US" dirty="0"/>
        </a:p>
      </dgm:t>
    </dgm:pt>
    <dgm:pt modelId="{CE0386A9-076E-F94F-A620-AD660D7C9972}">
      <dgm:prSet/>
      <dgm:spPr/>
      <dgm:t>
        <a:bodyPr/>
        <a:lstStyle/>
        <a:p>
          <a:pPr rtl="0"/>
          <a:r>
            <a:rPr lang="en-US" dirty="0" smtClean="0"/>
            <a:t>CPU	</a:t>
          </a:r>
          <a:endParaRPr lang="en-US" dirty="0"/>
        </a:p>
      </dgm:t>
    </dgm:pt>
    <dgm:pt modelId="{EBA51D91-D31F-1740-B59A-1DC7B6D4F2A0}" type="sibTrans" cxnId="{7CDDD54B-8B29-E84C-B118-CFEC7AC133CB}">
      <dgm:prSet/>
      <dgm:spPr/>
      <dgm:t>
        <a:bodyPr/>
        <a:lstStyle/>
        <a:p>
          <a:endParaRPr lang="en-US"/>
        </a:p>
      </dgm:t>
    </dgm:pt>
    <dgm:pt modelId="{8ED039CD-8D5F-6947-B753-AB16F627CB91}" type="parTrans" cxnId="{7CDDD54B-8B29-E84C-B118-CFEC7AC133CB}">
      <dgm:prSet/>
      <dgm:spPr/>
      <dgm:t>
        <a:bodyPr/>
        <a:lstStyle/>
        <a:p>
          <a:endParaRPr lang="en-US"/>
        </a:p>
      </dgm:t>
    </dgm:pt>
    <dgm:pt modelId="{91C4B158-54E2-E34F-84AB-BFBD35FCCA63}" type="sibTrans" cxnId="{CEB98A90-4183-3449-8248-A46BEE5B578B}">
      <dgm:prSet/>
      <dgm:spPr/>
      <dgm:t>
        <a:bodyPr/>
        <a:lstStyle/>
        <a:p>
          <a:endParaRPr lang="en-US"/>
        </a:p>
      </dgm:t>
    </dgm:pt>
    <dgm:pt modelId="{AFECB01D-41D5-6A41-AF16-839155C4AA53}" type="parTrans" cxnId="{CEB98A90-4183-3449-8248-A46BEE5B578B}">
      <dgm:prSet/>
      <dgm:spPr/>
      <dgm:t>
        <a:bodyPr/>
        <a:lstStyle/>
        <a:p>
          <a:endParaRPr lang="en-US"/>
        </a:p>
      </dgm:t>
    </dgm:pt>
    <dgm:pt modelId="{6FDCA9DF-F661-5E46-B8AA-407165CD3F27}" type="sibTrans" cxnId="{E24ECB5F-D390-F14C-AF65-BB63F1ADA24A}">
      <dgm:prSet/>
      <dgm:spPr/>
      <dgm:t>
        <a:bodyPr/>
        <a:lstStyle/>
        <a:p>
          <a:endParaRPr lang="en-US"/>
        </a:p>
      </dgm:t>
    </dgm:pt>
    <dgm:pt modelId="{475F3117-F8E4-F648-8030-30A218B5E838}" type="parTrans" cxnId="{E24ECB5F-D390-F14C-AF65-BB63F1ADA24A}">
      <dgm:prSet/>
      <dgm:spPr/>
      <dgm:t>
        <a:bodyPr/>
        <a:lstStyle/>
        <a:p>
          <a:endParaRPr lang="en-US"/>
        </a:p>
      </dgm:t>
    </dgm:pt>
    <dgm:pt modelId="{96DA18E2-7555-CC4E-8486-7B36FB2B9A75}" type="pres">
      <dgm:prSet presAssocID="{84C30105-BBE0-F74F-A388-D0D0D0C8543C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992244F-0972-284B-BD79-4BDF0FE0F3E9}" type="pres">
      <dgm:prSet presAssocID="{7C013D74-4496-6145-974D-3AD7B3DF03D9}" presName="parentText" presStyleLbl="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3B14588-5A20-EA4F-979E-F796522A9FDC}" type="pres">
      <dgm:prSet presAssocID="{7C013D74-4496-6145-974D-3AD7B3DF03D9}" presName="childText" presStyleLbl="revTx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59BB5A2-667B-D94C-B06E-5A570D0844D7}" type="pres">
      <dgm:prSet presAssocID="{E037D4F1-8C5F-BB41-A625-2334E757E45E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1A7FB0B-C6BF-A948-80B4-3819DEC8407E}" type="pres">
      <dgm:prSet presAssocID="{E037D4F1-8C5F-BB41-A625-2334E757E45E}" presName="childText" presStyleLbl="revTx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C138266-5E73-AF45-9017-AF324E24FBE5}" type="presOf" srcId="{234E42D5-31BB-0A4C-9CD6-B6D224CD535C}" destId="{71A7FB0B-C6BF-A948-80B4-3819DEC8407E}" srcOrd="0" destOrd="7" presId="urn:microsoft.com/office/officeart/2005/8/layout/vList2"/>
    <dgm:cxn modelId="{6C187B61-9F7C-3342-8AA2-116AA48197D2}" srcId="{7553F031-D91F-B34C-9D28-1D3C7C5C7FF5}" destId="{24FAF873-5FB9-624E-A49D-5B08A05DCBF5}" srcOrd="1" destOrd="0" parTransId="{CA858E07-9B8E-C648-A6B1-9EDBB304E22B}" sibTransId="{2486CEE9-6B01-C845-9D12-D4366D3B3FC6}"/>
    <dgm:cxn modelId="{59262761-8F1F-2444-9B06-892560221F22}" srcId="{7C013D74-4496-6145-974D-3AD7B3DF03D9}" destId="{F042A6B9-4955-0C42-B5FE-6657EE6789DC}" srcOrd="2" destOrd="0" parTransId="{939BE1BD-AC78-634C-A4F2-A2143CE02EBA}" sibTransId="{612D2958-397F-544D-9802-F37A5D3AFCB3}"/>
    <dgm:cxn modelId="{58E97D5A-B821-7047-9C0C-DE9ADFC401F7}" type="presOf" srcId="{4C804830-6C20-2741-AE9E-45F450C8F352}" destId="{71A7FB0B-C6BF-A948-80B4-3819DEC8407E}" srcOrd="0" destOrd="5" presId="urn:microsoft.com/office/officeart/2005/8/layout/vList2"/>
    <dgm:cxn modelId="{B02096F1-22E2-A04F-97D3-F403F7B2E563}" type="presOf" srcId="{84C30105-BBE0-F74F-A388-D0D0D0C8543C}" destId="{96DA18E2-7555-CC4E-8486-7B36FB2B9A75}" srcOrd="0" destOrd="0" presId="urn:microsoft.com/office/officeart/2005/8/layout/vList2"/>
    <dgm:cxn modelId="{8F75E936-22E9-8343-965F-FEC47404A232}" type="presOf" srcId="{7553F031-D91F-B34C-9D28-1D3C7C5C7FF5}" destId="{71A7FB0B-C6BF-A948-80B4-3819DEC8407E}" srcOrd="0" destOrd="3" presId="urn:microsoft.com/office/officeart/2005/8/layout/vList2"/>
    <dgm:cxn modelId="{916F1E77-62DF-1840-BE91-704D6A2132EB}" srcId="{E037D4F1-8C5F-BB41-A625-2334E757E45E}" destId="{7553F031-D91F-B34C-9D28-1D3C7C5C7FF5}" srcOrd="1" destOrd="0" parTransId="{7B3DD069-B5EB-9740-94E2-D305A5602EE7}" sibTransId="{F5C111B9-16D2-4F4E-8812-F869ABB36A3D}"/>
    <dgm:cxn modelId="{B283D809-3DA6-BB41-8ED5-99A31F687EE2}" type="presOf" srcId="{E49359DF-E4C7-3E4C-B7F3-501F92A360B3}" destId="{13B14588-5A20-EA4F-979E-F796522A9FDC}" srcOrd="0" destOrd="1" presId="urn:microsoft.com/office/officeart/2005/8/layout/vList2"/>
    <dgm:cxn modelId="{D82BA876-664D-2849-8497-ABB849C5D360}" srcId="{7C013D74-4496-6145-974D-3AD7B3DF03D9}" destId="{E49359DF-E4C7-3E4C-B7F3-501F92A360B3}" srcOrd="1" destOrd="0" parTransId="{E3F14906-8F33-FD44-BE44-8ECB73B43A97}" sibTransId="{29509CF6-40D7-A941-81D4-46C13F33C8F5}"/>
    <dgm:cxn modelId="{7CDDD54B-8B29-E84C-B118-CFEC7AC133CB}" srcId="{E037D4F1-8C5F-BB41-A625-2334E757E45E}" destId="{CE0386A9-076E-F94F-A620-AD660D7C9972}" srcOrd="0" destOrd="0" parTransId="{8ED039CD-8D5F-6947-B753-AB16F627CB91}" sibTransId="{EBA51D91-D31F-1740-B59A-1DC7B6D4F2A0}"/>
    <dgm:cxn modelId="{D247B67D-A3E6-6048-89E9-61835D628673}" type="presOf" srcId="{C19AC66C-2A37-8644-927E-F197C32A21CF}" destId="{71A7FB0B-C6BF-A948-80B4-3819DEC8407E}" srcOrd="0" destOrd="1" presId="urn:microsoft.com/office/officeart/2005/8/layout/vList2"/>
    <dgm:cxn modelId="{4EBA38F4-3A1B-1742-BA72-AB710EA8C3C7}" srcId="{24FAF873-5FB9-624E-A49D-5B08A05DCBF5}" destId="{234E42D5-31BB-0A4C-9CD6-B6D224CD535C}" srcOrd="0" destOrd="0" parTransId="{B008B530-2D2D-4D43-966B-A433E3A4A2C8}" sibTransId="{D002FA64-CDE6-0940-AC00-543365586A19}"/>
    <dgm:cxn modelId="{CEB98A90-4183-3449-8248-A46BEE5B578B}" srcId="{CE0386A9-076E-F94F-A620-AD660D7C9972}" destId="{B261E502-5543-7B4D-9ACE-70EA3B42B175}" srcOrd="1" destOrd="0" parTransId="{AFECB01D-41D5-6A41-AF16-839155C4AA53}" sibTransId="{91C4B158-54E2-E34F-84AB-BFBD35FCCA63}"/>
    <dgm:cxn modelId="{CC9F5922-37AD-B248-AF43-253EB23D1B0E}" srcId="{84C30105-BBE0-F74F-A388-D0D0D0C8543C}" destId="{7C013D74-4496-6145-974D-3AD7B3DF03D9}" srcOrd="0" destOrd="0" parTransId="{FD5101E8-59C9-984B-946A-F1CD6221CEF5}" sibTransId="{EB825CBB-6EAB-174F-8D70-872CE0C06302}"/>
    <dgm:cxn modelId="{82E774B1-F131-FF4C-9E15-C13E091010B3}" type="presOf" srcId="{948C7C32-FC71-034A-A9D1-2D2E150E1953}" destId="{71A7FB0B-C6BF-A948-80B4-3819DEC8407E}" srcOrd="0" destOrd="4" presId="urn:microsoft.com/office/officeart/2005/8/layout/vList2"/>
    <dgm:cxn modelId="{C821A0AC-3D6C-FE4D-8F10-156B715B05FE}" type="presOf" srcId="{33B2E1D5-7076-B64B-A7DA-BF991DF39737}" destId="{13B14588-5A20-EA4F-979E-F796522A9FDC}" srcOrd="0" destOrd="0" presId="urn:microsoft.com/office/officeart/2005/8/layout/vList2"/>
    <dgm:cxn modelId="{1D6C5B9B-C8DF-BC49-941A-DEF872B2DDF3}" type="presOf" srcId="{24FAF873-5FB9-624E-A49D-5B08A05DCBF5}" destId="{71A7FB0B-C6BF-A948-80B4-3819DEC8407E}" srcOrd="0" destOrd="6" presId="urn:microsoft.com/office/officeart/2005/8/layout/vList2"/>
    <dgm:cxn modelId="{8D54DEB6-2CB9-C649-AED1-FDF20EC35323}" srcId="{7C013D74-4496-6145-974D-3AD7B3DF03D9}" destId="{33B2E1D5-7076-B64B-A7DA-BF991DF39737}" srcOrd="0" destOrd="0" parTransId="{0552F9CF-6805-9F44-A08C-A640CECAE02A}" sibTransId="{DAE790BE-2467-CB43-8CEB-39796D3F9248}"/>
    <dgm:cxn modelId="{34022C4D-3E17-604D-AEAE-B0FEF57DFD0E}" srcId="{948C7C32-FC71-034A-A9D1-2D2E150E1953}" destId="{4C804830-6C20-2741-AE9E-45F450C8F352}" srcOrd="0" destOrd="0" parTransId="{F5DA14C9-CFF8-8C4C-9835-74F10C62CE79}" sibTransId="{D6DC2FD5-CEDD-3D49-9DE0-8C0B4BA26801}"/>
    <dgm:cxn modelId="{F1A8D392-DADE-9042-A5FB-1BEBAEA85D9B}" type="presOf" srcId="{F042A6B9-4955-0C42-B5FE-6657EE6789DC}" destId="{13B14588-5A20-EA4F-979E-F796522A9FDC}" srcOrd="0" destOrd="2" presId="urn:microsoft.com/office/officeart/2005/8/layout/vList2"/>
    <dgm:cxn modelId="{38443469-1F4E-9443-84A4-E8DF807D2C27}" type="presOf" srcId="{7C013D74-4496-6145-974D-3AD7B3DF03D9}" destId="{F992244F-0972-284B-BD79-4BDF0FE0F3E9}" srcOrd="0" destOrd="0" presId="urn:microsoft.com/office/officeart/2005/8/layout/vList2"/>
    <dgm:cxn modelId="{A4BC23E1-D803-5544-894F-7EE14A68A0DC}" type="presOf" srcId="{E037D4F1-8C5F-BB41-A625-2334E757E45E}" destId="{759BB5A2-667B-D94C-B06E-5A570D0844D7}" srcOrd="0" destOrd="0" presId="urn:microsoft.com/office/officeart/2005/8/layout/vList2"/>
    <dgm:cxn modelId="{5FE3A80C-2F59-AF46-A8A4-2364E2A3B74B}" type="presOf" srcId="{CE0386A9-076E-F94F-A620-AD660D7C9972}" destId="{71A7FB0B-C6BF-A948-80B4-3819DEC8407E}" srcOrd="0" destOrd="0" presId="urn:microsoft.com/office/officeart/2005/8/layout/vList2"/>
    <dgm:cxn modelId="{CE8CFF92-3E5C-0E4C-8F40-8946C262CA7F}" srcId="{7553F031-D91F-B34C-9D28-1D3C7C5C7FF5}" destId="{948C7C32-FC71-034A-A9D1-2D2E150E1953}" srcOrd="0" destOrd="0" parTransId="{BCAE0029-0DEE-2246-A8F3-1BA27774EF73}" sibTransId="{766F468D-E105-6441-AFDA-C35BA0DDAE2B}"/>
    <dgm:cxn modelId="{783D5B28-61C6-004B-BC81-D167B98E8E75}" type="presOf" srcId="{B261E502-5543-7B4D-9ACE-70EA3B42B175}" destId="{71A7FB0B-C6BF-A948-80B4-3819DEC8407E}" srcOrd="0" destOrd="2" presId="urn:microsoft.com/office/officeart/2005/8/layout/vList2"/>
    <dgm:cxn modelId="{E24ECB5F-D390-F14C-AF65-BB63F1ADA24A}" srcId="{CE0386A9-076E-F94F-A620-AD660D7C9972}" destId="{C19AC66C-2A37-8644-927E-F197C32A21CF}" srcOrd="0" destOrd="0" parTransId="{475F3117-F8E4-F648-8030-30A218B5E838}" sibTransId="{6FDCA9DF-F661-5E46-B8AA-407165CD3F27}"/>
    <dgm:cxn modelId="{80C724BD-936C-E34B-91A0-B2EA8D8A0E6B}" srcId="{84C30105-BBE0-F74F-A388-D0D0D0C8543C}" destId="{E037D4F1-8C5F-BB41-A625-2334E757E45E}" srcOrd="1" destOrd="0" parTransId="{2518649E-74D5-1446-85AC-B3F416C1B89C}" sibTransId="{89391C87-0FC1-954B-9C37-906B39F142A8}"/>
    <dgm:cxn modelId="{563B6356-A600-5F40-835E-D8A6FC381B5D}" type="presParOf" srcId="{96DA18E2-7555-CC4E-8486-7B36FB2B9A75}" destId="{F992244F-0972-284B-BD79-4BDF0FE0F3E9}" srcOrd="0" destOrd="0" presId="urn:microsoft.com/office/officeart/2005/8/layout/vList2"/>
    <dgm:cxn modelId="{648A4D60-2011-4240-B16A-C9B74C8BA4EC}" type="presParOf" srcId="{96DA18E2-7555-CC4E-8486-7B36FB2B9A75}" destId="{13B14588-5A20-EA4F-979E-F796522A9FDC}" srcOrd="1" destOrd="0" presId="urn:microsoft.com/office/officeart/2005/8/layout/vList2"/>
    <dgm:cxn modelId="{C72D2A48-0B8F-294B-A986-D73E74755355}" type="presParOf" srcId="{96DA18E2-7555-CC4E-8486-7B36FB2B9A75}" destId="{759BB5A2-667B-D94C-B06E-5A570D0844D7}" srcOrd="2" destOrd="0" presId="urn:microsoft.com/office/officeart/2005/8/layout/vList2"/>
    <dgm:cxn modelId="{9B9FBB90-17D3-3843-A9EF-BE6B4B769FB0}" type="presParOf" srcId="{96DA18E2-7555-CC4E-8486-7B36FB2B9A75}" destId="{71A7FB0B-C6BF-A948-80B4-3819DEC8407E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D840D2F-108C-BC46-9136-A088744CBC36}" type="doc">
      <dgm:prSet loTypeId="urn:microsoft.com/office/officeart/2005/8/layout/matrix2" loCatId="matrix" qsTypeId="urn:microsoft.com/office/officeart/2005/8/quickstyle/simple4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A2E7EB61-D7F6-C840-8532-5709134193A0}">
      <dgm:prSet/>
      <dgm:spPr/>
      <dgm:t>
        <a:bodyPr/>
        <a:lstStyle/>
        <a:p>
          <a:pPr rtl="0"/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Memory address register (MAR)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AD05651A-E423-254C-862F-C2CE059BD72F}" type="parTrans" cxnId="{1BA46E83-B587-F746-8DBE-F28E7926015A}">
      <dgm:prSet/>
      <dgm:spPr/>
      <dgm:t>
        <a:bodyPr/>
        <a:lstStyle/>
        <a:p>
          <a:endParaRPr lang="en-US"/>
        </a:p>
      </dgm:t>
    </dgm:pt>
    <dgm:pt modelId="{17500D31-3549-3A48-A4C8-1A261B96710E}" type="sibTrans" cxnId="{1BA46E83-B587-F746-8DBE-F28E7926015A}">
      <dgm:prSet/>
      <dgm:spPr/>
      <dgm:t>
        <a:bodyPr/>
        <a:lstStyle/>
        <a:p>
          <a:endParaRPr lang="en-US"/>
        </a:p>
      </dgm:t>
    </dgm:pt>
    <dgm:pt modelId="{20D7C7D4-7476-224E-BEF4-65D3801CD560}">
      <dgm:prSet/>
      <dgm:spPr/>
      <dgm:t>
        <a:bodyPr/>
        <a:lstStyle/>
        <a:p>
          <a:pPr rtl="0"/>
          <a:r>
            <a:rPr lang="en-US" dirty="0" smtClean="0"/>
            <a:t>Specifies the address in memory for the next read or write</a:t>
          </a:r>
          <a:endParaRPr lang="en-US" dirty="0"/>
        </a:p>
      </dgm:t>
    </dgm:pt>
    <dgm:pt modelId="{811C896D-8F6B-F443-A62A-8079B0F97D8B}" type="parTrans" cxnId="{6C4E2CF7-E249-DA4E-99BF-3AB0F0ABE0D1}">
      <dgm:prSet/>
      <dgm:spPr/>
      <dgm:t>
        <a:bodyPr/>
        <a:lstStyle/>
        <a:p>
          <a:endParaRPr lang="en-US"/>
        </a:p>
      </dgm:t>
    </dgm:pt>
    <dgm:pt modelId="{07C6F96A-E4D9-0D42-91C1-DFDCD4116135}" type="sibTrans" cxnId="{6C4E2CF7-E249-DA4E-99BF-3AB0F0ABE0D1}">
      <dgm:prSet/>
      <dgm:spPr/>
      <dgm:t>
        <a:bodyPr/>
        <a:lstStyle/>
        <a:p>
          <a:endParaRPr lang="en-US"/>
        </a:p>
      </dgm:t>
    </dgm:pt>
    <dgm:pt modelId="{0E37F963-EE92-4246-B788-16020436B729}">
      <dgm:prSet/>
      <dgm:spPr/>
      <dgm:t>
        <a:bodyPr/>
        <a:lstStyle/>
        <a:p>
          <a:pPr rtl="0"/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Memory buffer register (MBR)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0CE25338-8A95-A546-9CCC-2076E5CF6239}" type="parTrans" cxnId="{C0F0DC73-F5D8-DA43-9829-B2466A27BF4F}">
      <dgm:prSet/>
      <dgm:spPr/>
      <dgm:t>
        <a:bodyPr/>
        <a:lstStyle/>
        <a:p>
          <a:endParaRPr lang="en-US"/>
        </a:p>
      </dgm:t>
    </dgm:pt>
    <dgm:pt modelId="{AAC500A2-5549-E648-9DF3-07EB1581D002}" type="sibTrans" cxnId="{C0F0DC73-F5D8-DA43-9829-B2466A27BF4F}">
      <dgm:prSet/>
      <dgm:spPr/>
      <dgm:t>
        <a:bodyPr/>
        <a:lstStyle/>
        <a:p>
          <a:endParaRPr lang="en-US"/>
        </a:p>
      </dgm:t>
    </dgm:pt>
    <dgm:pt modelId="{C46232C3-2E75-7A44-B8CC-0D45C38E01B5}">
      <dgm:prSet/>
      <dgm:spPr/>
      <dgm:t>
        <a:bodyPr/>
        <a:lstStyle/>
        <a:p>
          <a:pPr rtl="0"/>
          <a:r>
            <a:rPr lang="en-US" dirty="0" smtClean="0"/>
            <a:t>Contains the data to be written into memory or receives the data read from memory</a:t>
          </a:r>
          <a:endParaRPr lang="en-US" dirty="0"/>
        </a:p>
      </dgm:t>
    </dgm:pt>
    <dgm:pt modelId="{4F0A9AA9-AD55-A143-87CB-EEF973E532A5}" type="parTrans" cxnId="{01CE3C01-29EC-9F47-B22D-5C735ABFC199}">
      <dgm:prSet/>
      <dgm:spPr/>
      <dgm:t>
        <a:bodyPr/>
        <a:lstStyle/>
        <a:p>
          <a:endParaRPr lang="en-US"/>
        </a:p>
      </dgm:t>
    </dgm:pt>
    <dgm:pt modelId="{196C21FE-BCE6-0340-9239-86BE1646F419}" type="sibTrans" cxnId="{01CE3C01-29EC-9F47-B22D-5C735ABFC199}">
      <dgm:prSet/>
      <dgm:spPr/>
      <dgm:t>
        <a:bodyPr/>
        <a:lstStyle/>
        <a:p>
          <a:endParaRPr lang="en-US"/>
        </a:p>
      </dgm:t>
    </dgm:pt>
    <dgm:pt modelId="{02FE1597-E6CB-9744-8CE6-813F239F1D7A}">
      <dgm:prSet/>
      <dgm:spPr/>
      <dgm:t>
        <a:bodyPr/>
        <a:lstStyle/>
        <a:p>
          <a:pPr rtl="0"/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I/O address register (I/OAR)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0AE8AC7D-9FE8-A64A-91AD-B8B1F23E5E3B}" type="parTrans" cxnId="{4D3A0AF5-55FE-D646-BAC9-8584087D0661}">
      <dgm:prSet/>
      <dgm:spPr/>
      <dgm:t>
        <a:bodyPr/>
        <a:lstStyle/>
        <a:p>
          <a:endParaRPr lang="en-US"/>
        </a:p>
      </dgm:t>
    </dgm:pt>
    <dgm:pt modelId="{0BF199A0-20F9-BC44-87A4-0B4ED382F88E}" type="sibTrans" cxnId="{4D3A0AF5-55FE-D646-BAC9-8584087D0661}">
      <dgm:prSet/>
      <dgm:spPr/>
      <dgm:t>
        <a:bodyPr/>
        <a:lstStyle/>
        <a:p>
          <a:endParaRPr lang="en-US"/>
        </a:p>
      </dgm:t>
    </dgm:pt>
    <dgm:pt modelId="{A0FD3052-A13E-3C47-8020-62E600288DA5}">
      <dgm:prSet/>
      <dgm:spPr/>
      <dgm:t>
        <a:bodyPr/>
        <a:lstStyle/>
        <a:p>
          <a:pPr rtl="0"/>
          <a:r>
            <a:rPr lang="en-US" dirty="0" smtClean="0"/>
            <a:t>Specifies a particular I/O device</a:t>
          </a:r>
          <a:endParaRPr lang="en-US" dirty="0"/>
        </a:p>
      </dgm:t>
    </dgm:pt>
    <dgm:pt modelId="{037970BC-3497-C74D-8F10-97896165FE81}" type="parTrans" cxnId="{89013C84-3490-2D49-B767-86FBDA5F00E7}">
      <dgm:prSet/>
      <dgm:spPr/>
      <dgm:t>
        <a:bodyPr/>
        <a:lstStyle/>
        <a:p>
          <a:endParaRPr lang="en-US"/>
        </a:p>
      </dgm:t>
    </dgm:pt>
    <dgm:pt modelId="{00E53473-866F-9E47-9A26-A761914EC06D}" type="sibTrans" cxnId="{89013C84-3490-2D49-B767-86FBDA5F00E7}">
      <dgm:prSet/>
      <dgm:spPr/>
      <dgm:t>
        <a:bodyPr/>
        <a:lstStyle/>
        <a:p>
          <a:endParaRPr lang="en-US"/>
        </a:p>
      </dgm:t>
    </dgm:pt>
    <dgm:pt modelId="{3EDBA169-2675-8448-8FDE-2A0797DF0E78}">
      <dgm:prSet/>
      <dgm:spPr/>
      <dgm:t>
        <a:bodyPr/>
        <a:lstStyle/>
        <a:p>
          <a:pPr rtl="0"/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I/O buffer register (I/OBR)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90D1529B-CE0F-934A-87F9-F595F41764E1}" type="parTrans" cxnId="{8CBC06CE-D290-7641-B6B4-18F78547B9CC}">
      <dgm:prSet/>
      <dgm:spPr/>
      <dgm:t>
        <a:bodyPr/>
        <a:lstStyle/>
        <a:p>
          <a:endParaRPr lang="en-US"/>
        </a:p>
      </dgm:t>
    </dgm:pt>
    <dgm:pt modelId="{B510E243-E6DD-864D-B423-F1534B3568AE}" type="sibTrans" cxnId="{8CBC06CE-D290-7641-B6B4-18F78547B9CC}">
      <dgm:prSet/>
      <dgm:spPr/>
      <dgm:t>
        <a:bodyPr/>
        <a:lstStyle/>
        <a:p>
          <a:endParaRPr lang="en-US"/>
        </a:p>
      </dgm:t>
    </dgm:pt>
    <dgm:pt modelId="{52E1B92E-E8AD-2343-BFE2-9311B192D1BB}">
      <dgm:prSet/>
      <dgm:spPr/>
      <dgm:t>
        <a:bodyPr/>
        <a:lstStyle/>
        <a:p>
          <a:pPr rtl="0"/>
          <a:r>
            <a:rPr lang="en-US" dirty="0" smtClean="0"/>
            <a:t>Used for the exchange of data between an I/O module and the CPU</a:t>
          </a:r>
          <a:endParaRPr lang="en-US" dirty="0"/>
        </a:p>
      </dgm:t>
    </dgm:pt>
    <dgm:pt modelId="{E3BF5ABE-1A33-A94D-B118-8468B31E935A}" type="parTrans" cxnId="{76B5B735-8949-834A-927D-071133CF5068}">
      <dgm:prSet/>
      <dgm:spPr/>
      <dgm:t>
        <a:bodyPr/>
        <a:lstStyle/>
        <a:p>
          <a:endParaRPr lang="en-US"/>
        </a:p>
      </dgm:t>
    </dgm:pt>
    <dgm:pt modelId="{8CBB4295-DE98-C748-A7B7-31B44331A6FA}" type="sibTrans" cxnId="{76B5B735-8949-834A-927D-071133CF5068}">
      <dgm:prSet/>
      <dgm:spPr/>
      <dgm:t>
        <a:bodyPr/>
        <a:lstStyle/>
        <a:p>
          <a:endParaRPr lang="en-US"/>
        </a:p>
      </dgm:t>
    </dgm:pt>
    <dgm:pt modelId="{118DA46B-51F4-D447-8E2D-F244524AE95D}" type="pres">
      <dgm:prSet presAssocID="{FD840D2F-108C-BC46-9136-A088744CBC36}" presName="matrix" presStyleCnt="0">
        <dgm:presLayoutVars>
          <dgm:chMax val="1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933435A-1843-9E4D-86D0-607B7423AE6C}" type="pres">
      <dgm:prSet presAssocID="{FD840D2F-108C-BC46-9136-A088744CBC36}" presName="axisShape" presStyleLbl="bgShp" presStyleIdx="0" presStyleCn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4"/>
          </a:solidFill>
        </a:ln>
      </dgm:spPr>
      <dgm:t>
        <a:bodyPr/>
        <a:lstStyle/>
        <a:p>
          <a:endParaRPr lang="en-US"/>
        </a:p>
      </dgm:t>
    </dgm:pt>
    <dgm:pt modelId="{3B4E5ECE-AE35-9C49-8316-64B43915F2B2}" type="pres">
      <dgm:prSet presAssocID="{FD840D2F-108C-BC46-9136-A088744CBC36}" presName="rect1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7999900-43C2-D54D-B582-06A49E5B2881}" type="pres">
      <dgm:prSet presAssocID="{FD840D2F-108C-BC46-9136-A088744CBC36}" presName="rect2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E6EC989-1B64-3F42-878F-156D7B406D89}" type="pres">
      <dgm:prSet presAssocID="{FD840D2F-108C-BC46-9136-A088744CBC36}" presName="rect3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46D4236-03AD-7E41-8503-EF196816C95A}" type="pres">
      <dgm:prSet presAssocID="{FD840D2F-108C-BC46-9136-A088744CBC36}" presName="rect4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BA46E83-B587-F746-8DBE-F28E7926015A}" srcId="{FD840D2F-108C-BC46-9136-A088744CBC36}" destId="{A2E7EB61-D7F6-C840-8532-5709134193A0}" srcOrd="0" destOrd="0" parTransId="{AD05651A-E423-254C-862F-C2CE059BD72F}" sibTransId="{17500D31-3549-3A48-A4C8-1A261B96710E}"/>
    <dgm:cxn modelId="{B169403D-E2B0-7043-AC2F-3A8214095A31}" type="presOf" srcId="{20D7C7D4-7476-224E-BEF4-65D3801CD560}" destId="{3B4E5ECE-AE35-9C49-8316-64B43915F2B2}" srcOrd="0" destOrd="1" presId="urn:microsoft.com/office/officeart/2005/8/layout/matrix2"/>
    <dgm:cxn modelId="{E3DE94B5-4550-CD45-89B4-32E5BF66FA63}" type="presOf" srcId="{0E37F963-EE92-4246-B788-16020436B729}" destId="{97999900-43C2-D54D-B582-06A49E5B2881}" srcOrd="0" destOrd="0" presId="urn:microsoft.com/office/officeart/2005/8/layout/matrix2"/>
    <dgm:cxn modelId="{FF01C1D4-0C22-464A-8DA5-CD9E1D509825}" type="presOf" srcId="{A2E7EB61-D7F6-C840-8532-5709134193A0}" destId="{3B4E5ECE-AE35-9C49-8316-64B43915F2B2}" srcOrd="0" destOrd="0" presId="urn:microsoft.com/office/officeart/2005/8/layout/matrix2"/>
    <dgm:cxn modelId="{266D65F6-9D35-5F45-9911-CF48A9C8B26D}" type="presOf" srcId="{C46232C3-2E75-7A44-B8CC-0D45C38E01B5}" destId="{97999900-43C2-D54D-B582-06A49E5B2881}" srcOrd="0" destOrd="1" presId="urn:microsoft.com/office/officeart/2005/8/layout/matrix2"/>
    <dgm:cxn modelId="{EDEAAABB-CD21-A642-A244-85E71AF76935}" type="presOf" srcId="{3EDBA169-2675-8448-8FDE-2A0797DF0E78}" destId="{646D4236-03AD-7E41-8503-EF196816C95A}" srcOrd="0" destOrd="0" presId="urn:microsoft.com/office/officeart/2005/8/layout/matrix2"/>
    <dgm:cxn modelId="{89013C84-3490-2D49-B767-86FBDA5F00E7}" srcId="{02FE1597-E6CB-9744-8CE6-813F239F1D7A}" destId="{A0FD3052-A13E-3C47-8020-62E600288DA5}" srcOrd="0" destOrd="0" parTransId="{037970BC-3497-C74D-8F10-97896165FE81}" sibTransId="{00E53473-866F-9E47-9A26-A761914EC06D}"/>
    <dgm:cxn modelId="{4D3A0AF5-55FE-D646-BAC9-8584087D0661}" srcId="{FD840D2F-108C-BC46-9136-A088744CBC36}" destId="{02FE1597-E6CB-9744-8CE6-813F239F1D7A}" srcOrd="2" destOrd="0" parTransId="{0AE8AC7D-9FE8-A64A-91AD-B8B1F23E5E3B}" sibTransId="{0BF199A0-20F9-BC44-87A4-0B4ED382F88E}"/>
    <dgm:cxn modelId="{C5D2B0A5-EC3B-A643-BD99-D6F428098516}" type="presOf" srcId="{FD840D2F-108C-BC46-9136-A088744CBC36}" destId="{118DA46B-51F4-D447-8E2D-F244524AE95D}" srcOrd="0" destOrd="0" presId="urn:microsoft.com/office/officeart/2005/8/layout/matrix2"/>
    <dgm:cxn modelId="{76B5B735-8949-834A-927D-071133CF5068}" srcId="{3EDBA169-2675-8448-8FDE-2A0797DF0E78}" destId="{52E1B92E-E8AD-2343-BFE2-9311B192D1BB}" srcOrd="0" destOrd="0" parTransId="{E3BF5ABE-1A33-A94D-B118-8468B31E935A}" sibTransId="{8CBB4295-DE98-C748-A7B7-31B44331A6FA}"/>
    <dgm:cxn modelId="{8CBC06CE-D290-7641-B6B4-18F78547B9CC}" srcId="{FD840D2F-108C-BC46-9136-A088744CBC36}" destId="{3EDBA169-2675-8448-8FDE-2A0797DF0E78}" srcOrd="3" destOrd="0" parTransId="{90D1529B-CE0F-934A-87F9-F595F41764E1}" sibTransId="{B510E243-E6DD-864D-B423-F1534B3568AE}"/>
    <dgm:cxn modelId="{716BF008-5AB7-DB49-8050-0C2DE00AEA1C}" type="presOf" srcId="{52E1B92E-E8AD-2343-BFE2-9311B192D1BB}" destId="{646D4236-03AD-7E41-8503-EF196816C95A}" srcOrd="0" destOrd="1" presId="urn:microsoft.com/office/officeart/2005/8/layout/matrix2"/>
    <dgm:cxn modelId="{C0F0DC73-F5D8-DA43-9829-B2466A27BF4F}" srcId="{FD840D2F-108C-BC46-9136-A088744CBC36}" destId="{0E37F963-EE92-4246-B788-16020436B729}" srcOrd="1" destOrd="0" parTransId="{0CE25338-8A95-A546-9CCC-2076E5CF6239}" sibTransId="{AAC500A2-5549-E648-9DF3-07EB1581D002}"/>
    <dgm:cxn modelId="{F6356553-45D8-C84C-A9A6-64A3BEF4E65E}" type="presOf" srcId="{02FE1597-E6CB-9744-8CE6-813F239F1D7A}" destId="{FE6EC989-1B64-3F42-878F-156D7B406D89}" srcOrd="0" destOrd="0" presId="urn:microsoft.com/office/officeart/2005/8/layout/matrix2"/>
    <dgm:cxn modelId="{6C4E2CF7-E249-DA4E-99BF-3AB0F0ABE0D1}" srcId="{A2E7EB61-D7F6-C840-8532-5709134193A0}" destId="{20D7C7D4-7476-224E-BEF4-65D3801CD560}" srcOrd="0" destOrd="0" parTransId="{811C896D-8F6B-F443-A62A-8079B0F97D8B}" sibTransId="{07C6F96A-E4D9-0D42-91C1-DFDCD4116135}"/>
    <dgm:cxn modelId="{832F57C5-8348-2B48-B90C-189CEA60DDA2}" type="presOf" srcId="{A0FD3052-A13E-3C47-8020-62E600288DA5}" destId="{FE6EC989-1B64-3F42-878F-156D7B406D89}" srcOrd="0" destOrd="1" presId="urn:microsoft.com/office/officeart/2005/8/layout/matrix2"/>
    <dgm:cxn modelId="{01CE3C01-29EC-9F47-B22D-5C735ABFC199}" srcId="{0E37F963-EE92-4246-B788-16020436B729}" destId="{C46232C3-2E75-7A44-B8CC-0D45C38E01B5}" srcOrd="0" destOrd="0" parTransId="{4F0A9AA9-AD55-A143-87CB-EEF973E532A5}" sibTransId="{196C21FE-BCE6-0340-9239-86BE1646F419}"/>
    <dgm:cxn modelId="{E5C3837C-F719-8845-B655-9D785BC0FA1B}" type="presParOf" srcId="{118DA46B-51F4-D447-8E2D-F244524AE95D}" destId="{A933435A-1843-9E4D-86D0-607B7423AE6C}" srcOrd="0" destOrd="0" presId="urn:microsoft.com/office/officeart/2005/8/layout/matrix2"/>
    <dgm:cxn modelId="{0A5F3D70-A8D4-4D46-A255-C1D01B992E9A}" type="presParOf" srcId="{118DA46B-51F4-D447-8E2D-F244524AE95D}" destId="{3B4E5ECE-AE35-9C49-8316-64B43915F2B2}" srcOrd="1" destOrd="0" presId="urn:microsoft.com/office/officeart/2005/8/layout/matrix2"/>
    <dgm:cxn modelId="{6008EB93-4FB8-AB40-A7A8-053D7D1D5980}" type="presParOf" srcId="{118DA46B-51F4-D447-8E2D-F244524AE95D}" destId="{97999900-43C2-D54D-B582-06A49E5B2881}" srcOrd="2" destOrd="0" presId="urn:microsoft.com/office/officeart/2005/8/layout/matrix2"/>
    <dgm:cxn modelId="{9831D03D-8A0F-0146-AFAA-298512DAE755}" type="presParOf" srcId="{118DA46B-51F4-D447-8E2D-F244524AE95D}" destId="{FE6EC989-1B64-3F42-878F-156D7B406D89}" srcOrd="3" destOrd="0" presId="urn:microsoft.com/office/officeart/2005/8/layout/matrix2"/>
    <dgm:cxn modelId="{F770245A-13D9-A643-859F-274FC4C8C66B}" type="presParOf" srcId="{118DA46B-51F4-D447-8E2D-F244524AE95D}" destId="{646D4236-03AD-7E41-8503-EF196816C95A}" srcOrd="4" destOrd="0" presId="urn:microsoft.com/office/officeart/2005/8/layout/matrix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C91299F-D68C-9C4C-8BF1-0C6C2FB8035E}" type="doc">
      <dgm:prSet loTypeId="urn:microsoft.com/office/officeart/2005/8/layout/cycle4#2" loCatId="relationship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9CC95F7-454C-2046-A231-E04268ABBD1D}">
      <dgm:prSet/>
      <dgm:spPr>
        <a:solidFill>
          <a:schemeClr val="accent3"/>
        </a:solidFill>
        <a:ln>
          <a:solidFill>
            <a:schemeClr val="accent3"/>
          </a:solidFill>
        </a:ln>
      </dgm:spPr>
      <dgm:t>
        <a:bodyPr/>
        <a:lstStyle/>
        <a:p>
          <a:pPr rtl="0"/>
          <a:r>
            <a:rPr lang="en-US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Processor-memory</a:t>
          </a:r>
          <a:endParaRPr lang="en-US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C2E1FA3B-86A7-A048-B00E-2B932655B605}" type="parTrans" cxnId="{542E33C4-52BB-0A49-AA11-19C513F64A6B}">
      <dgm:prSet/>
      <dgm:spPr/>
      <dgm:t>
        <a:bodyPr/>
        <a:lstStyle/>
        <a:p>
          <a:endParaRPr lang="en-US"/>
        </a:p>
      </dgm:t>
    </dgm:pt>
    <dgm:pt modelId="{489961BB-0415-1F45-99AA-4CB69D109E4E}" type="sibTrans" cxnId="{542E33C4-52BB-0A49-AA11-19C513F64A6B}">
      <dgm:prSet/>
      <dgm:spPr/>
      <dgm:t>
        <a:bodyPr/>
        <a:lstStyle/>
        <a:p>
          <a:endParaRPr lang="en-US"/>
        </a:p>
      </dgm:t>
    </dgm:pt>
    <dgm:pt modelId="{EEE5115B-CAE8-F943-B4E4-FAB5123A0074}">
      <dgm:prSet/>
      <dgm:spPr/>
      <dgm:t>
        <a:bodyPr/>
        <a:lstStyle/>
        <a:p>
          <a:pPr rtl="0"/>
          <a:r>
            <a:rPr lang="en-US" dirty="0" smtClean="0"/>
            <a:t>Data transferred from processor to memory or from memory to processor</a:t>
          </a:r>
          <a:endParaRPr lang="en-US" dirty="0"/>
        </a:p>
      </dgm:t>
    </dgm:pt>
    <dgm:pt modelId="{50C51EF7-6C94-2046-ADE5-B05CFA8A0530}" type="parTrans" cxnId="{14FDE135-B5B1-8240-AEDD-0AE23E9DA95B}">
      <dgm:prSet/>
      <dgm:spPr/>
      <dgm:t>
        <a:bodyPr/>
        <a:lstStyle/>
        <a:p>
          <a:endParaRPr lang="en-US"/>
        </a:p>
      </dgm:t>
    </dgm:pt>
    <dgm:pt modelId="{EB062087-83E8-AB41-8E7A-61547385DD55}" type="sibTrans" cxnId="{14FDE135-B5B1-8240-AEDD-0AE23E9DA95B}">
      <dgm:prSet/>
      <dgm:spPr/>
      <dgm:t>
        <a:bodyPr/>
        <a:lstStyle/>
        <a:p>
          <a:endParaRPr lang="en-US"/>
        </a:p>
      </dgm:t>
    </dgm:pt>
    <dgm:pt modelId="{0D06A67A-239C-4541-B776-902577A3BA9C}">
      <dgm:prSet/>
      <dgm:spPr>
        <a:ln>
          <a:solidFill>
            <a:schemeClr val="accent1"/>
          </a:solidFill>
        </a:ln>
      </dgm:spPr>
      <dgm:t>
        <a:bodyPr/>
        <a:lstStyle/>
        <a:p>
          <a:pPr rtl="0"/>
          <a:r>
            <a:rPr lang="en-US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Processor-I/O</a:t>
          </a:r>
          <a:endParaRPr lang="en-US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8D1500D-6A73-B14F-926C-5FE54BE4FC8A}" type="parTrans" cxnId="{0A8EBB19-9CA3-5D46-AFCD-AC613E474FC1}">
      <dgm:prSet/>
      <dgm:spPr/>
      <dgm:t>
        <a:bodyPr/>
        <a:lstStyle/>
        <a:p>
          <a:endParaRPr lang="en-US"/>
        </a:p>
      </dgm:t>
    </dgm:pt>
    <dgm:pt modelId="{1344C26F-76F2-EE40-A2B1-098B333ECB1C}" type="sibTrans" cxnId="{0A8EBB19-9CA3-5D46-AFCD-AC613E474FC1}">
      <dgm:prSet/>
      <dgm:spPr/>
      <dgm:t>
        <a:bodyPr/>
        <a:lstStyle/>
        <a:p>
          <a:endParaRPr lang="en-US"/>
        </a:p>
      </dgm:t>
    </dgm:pt>
    <dgm:pt modelId="{56D2CB20-CC23-684C-8655-4FCB8BAFA7DF}">
      <dgm:prSet/>
      <dgm:spPr>
        <a:ln>
          <a:solidFill>
            <a:schemeClr val="accent3"/>
          </a:solidFill>
        </a:ln>
      </dgm:spPr>
      <dgm:t>
        <a:bodyPr/>
        <a:lstStyle/>
        <a:p>
          <a:pPr rtl="0"/>
          <a:r>
            <a:rPr lang="en-US" dirty="0" smtClean="0"/>
            <a:t>Data transferred to or from a peripheral device by transferring between the processor and an I/O module</a:t>
          </a:r>
          <a:endParaRPr lang="en-US" dirty="0"/>
        </a:p>
      </dgm:t>
    </dgm:pt>
    <dgm:pt modelId="{D1EC88C1-1B69-C946-9C46-710D2096DC36}" type="parTrans" cxnId="{8723855A-E2BC-C94B-8522-BE11665067CA}">
      <dgm:prSet/>
      <dgm:spPr/>
      <dgm:t>
        <a:bodyPr/>
        <a:lstStyle/>
        <a:p>
          <a:endParaRPr lang="en-US"/>
        </a:p>
      </dgm:t>
    </dgm:pt>
    <dgm:pt modelId="{68D8C48D-7182-1F4E-B0A7-8DB708B516A4}" type="sibTrans" cxnId="{8723855A-E2BC-C94B-8522-BE11665067CA}">
      <dgm:prSet/>
      <dgm:spPr/>
      <dgm:t>
        <a:bodyPr/>
        <a:lstStyle/>
        <a:p>
          <a:endParaRPr lang="en-US"/>
        </a:p>
      </dgm:t>
    </dgm:pt>
    <dgm:pt modelId="{371D24A7-74FB-C64E-AE86-03FDE598AB8E}">
      <dgm:prSet/>
      <dgm:spPr>
        <a:solidFill>
          <a:schemeClr val="accent3"/>
        </a:solidFill>
        <a:ln>
          <a:solidFill>
            <a:schemeClr val="accent3"/>
          </a:solidFill>
        </a:ln>
      </dgm:spPr>
      <dgm:t>
        <a:bodyPr/>
        <a:lstStyle/>
        <a:p>
          <a:pPr rtl="0"/>
          <a:r>
            <a:rPr lang="en-US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Data processing</a:t>
          </a:r>
        </a:p>
      </dgm:t>
    </dgm:pt>
    <dgm:pt modelId="{53A34056-48B4-CF4F-BFD9-1BB52C6A56BD}" type="parTrans" cxnId="{0F7B225B-C084-404B-AD8B-4E32ABB6236C}">
      <dgm:prSet/>
      <dgm:spPr/>
      <dgm:t>
        <a:bodyPr/>
        <a:lstStyle/>
        <a:p>
          <a:endParaRPr lang="en-US"/>
        </a:p>
      </dgm:t>
    </dgm:pt>
    <dgm:pt modelId="{25F33ABD-9E90-ED4E-919C-CB50F038A287}" type="sibTrans" cxnId="{0F7B225B-C084-404B-AD8B-4E32ABB6236C}">
      <dgm:prSet/>
      <dgm:spPr/>
      <dgm:t>
        <a:bodyPr/>
        <a:lstStyle/>
        <a:p>
          <a:endParaRPr lang="en-US"/>
        </a:p>
      </dgm:t>
    </dgm:pt>
    <dgm:pt modelId="{44BDB83A-6BE0-DD4E-B589-C1A1B2EDE82A}">
      <dgm:prSet/>
      <dgm:spPr/>
      <dgm:t>
        <a:bodyPr/>
        <a:lstStyle/>
        <a:p>
          <a:pPr rtl="0"/>
          <a:r>
            <a:rPr lang="en-US" dirty="0" smtClean="0"/>
            <a:t>The processor may perform some arithmetic or logic operation on data</a:t>
          </a:r>
          <a:endParaRPr lang="en-US" dirty="0"/>
        </a:p>
      </dgm:t>
    </dgm:pt>
    <dgm:pt modelId="{80F8BCA0-82FA-784F-941F-E18ADA72A515}" type="parTrans" cxnId="{A2FAD9AF-764F-5143-B9C3-2EF8C4D284C5}">
      <dgm:prSet/>
      <dgm:spPr/>
      <dgm:t>
        <a:bodyPr/>
        <a:lstStyle/>
        <a:p>
          <a:endParaRPr lang="en-US"/>
        </a:p>
      </dgm:t>
    </dgm:pt>
    <dgm:pt modelId="{1DD51B85-640F-1643-80A3-FABC197F162E}" type="sibTrans" cxnId="{A2FAD9AF-764F-5143-B9C3-2EF8C4D284C5}">
      <dgm:prSet/>
      <dgm:spPr/>
      <dgm:t>
        <a:bodyPr/>
        <a:lstStyle/>
        <a:p>
          <a:endParaRPr lang="en-US"/>
        </a:p>
      </dgm:t>
    </dgm:pt>
    <dgm:pt modelId="{56085E4A-5C29-A540-9D55-CE6E6A2B5B2E}">
      <dgm:prSet/>
      <dgm:spPr>
        <a:ln>
          <a:solidFill>
            <a:schemeClr val="accent1"/>
          </a:solidFill>
        </a:ln>
      </dgm:spPr>
      <dgm:t>
        <a:bodyPr/>
        <a:lstStyle/>
        <a:p>
          <a:pPr rtl="0"/>
          <a:r>
            <a:rPr lang="en-US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Control</a:t>
          </a:r>
        </a:p>
      </dgm:t>
    </dgm:pt>
    <dgm:pt modelId="{A637F62E-2D5C-E54E-8B78-FEAD86CB3753}" type="parTrans" cxnId="{F313EC13-9057-0E4D-9D7F-5D02C16A1D99}">
      <dgm:prSet/>
      <dgm:spPr/>
      <dgm:t>
        <a:bodyPr/>
        <a:lstStyle/>
        <a:p>
          <a:endParaRPr lang="en-US"/>
        </a:p>
      </dgm:t>
    </dgm:pt>
    <dgm:pt modelId="{D962EBAF-0CCA-254F-97AB-4B5A6327D6E3}" type="sibTrans" cxnId="{F313EC13-9057-0E4D-9D7F-5D02C16A1D99}">
      <dgm:prSet/>
      <dgm:spPr/>
      <dgm:t>
        <a:bodyPr/>
        <a:lstStyle/>
        <a:p>
          <a:endParaRPr lang="en-US"/>
        </a:p>
      </dgm:t>
    </dgm:pt>
    <dgm:pt modelId="{95800EDA-E360-9B46-86CD-A41851E5E674}">
      <dgm:prSet/>
      <dgm:spPr>
        <a:ln>
          <a:solidFill>
            <a:schemeClr val="accent3"/>
          </a:solidFill>
        </a:ln>
      </dgm:spPr>
      <dgm:t>
        <a:bodyPr/>
        <a:lstStyle/>
        <a:p>
          <a:pPr rtl="0"/>
          <a:r>
            <a:rPr lang="en-US" dirty="0" smtClean="0"/>
            <a:t>An instruction may specify that the sequence of execution be altered</a:t>
          </a:r>
          <a:endParaRPr lang="en-US" dirty="0"/>
        </a:p>
      </dgm:t>
    </dgm:pt>
    <dgm:pt modelId="{72731113-6F18-964E-8503-BCF66C911230}" type="parTrans" cxnId="{C6046B50-61C0-1044-B1C1-B45E94873634}">
      <dgm:prSet/>
      <dgm:spPr/>
      <dgm:t>
        <a:bodyPr/>
        <a:lstStyle/>
        <a:p>
          <a:endParaRPr lang="en-US"/>
        </a:p>
      </dgm:t>
    </dgm:pt>
    <dgm:pt modelId="{866AF356-E9F9-0744-A7E2-B0A0AA159C9C}" type="sibTrans" cxnId="{C6046B50-61C0-1044-B1C1-B45E94873634}">
      <dgm:prSet/>
      <dgm:spPr/>
      <dgm:t>
        <a:bodyPr/>
        <a:lstStyle/>
        <a:p>
          <a:endParaRPr lang="en-US"/>
        </a:p>
      </dgm:t>
    </dgm:pt>
    <dgm:pt modelId="{B6D267FD-09DA-104F-871C-15256C7ADB06}" type="pres">
      <dgm:prSet presAssocID="{1C91299F-D68C-9C4C-8BF1-0C6C2FB8035E}" presName="cycleMatrixDiagram" presStyleCnt="0">
        <dgm:presLayoutVars>
          <dgm:chMax val="1"/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3853970-7B39-A749-B247-29573B129C76}" type="pres">
      <dgm:prSet presAssocID="{1C91299F-D68C-9C4C-8BF1-0C6C2FB8035E}" presName="children" presStyleCnt="0"/>
      <dgm:spPr/>
    </dgm:pt>
    <dgm:pt modelId="{D0A02F44-6D2D-E146-BE0D-6F1132160A42}" type="pres">
      <dgm:prSet presAssocID="{1C91299F-D68C-9C4C-8BF1-0C6C2FB8035E}" presName="child1group" presStyleCnt="0"/>
      <dgm:spPr/>
    </dgm:pt>
    <dgm:pt modelId="{9F8AAC68-863D-194A-94BC-958615861BE8}" type="pres">
      <dgm:prSet presAssocID="{1C91299F-D68C-9C4C-8BF1-0C6C2FB8035E}" presName="child1" presStyleLbl="bgAcc1" presStyleIdx="0" presStyleCnt="4"/>
      <dgm:spPr/>
      <dgm:t>
        <a:bodyPr/>
        <a:lstStyle/>
        <a:p>
          <a:endParaRPr lang="en-US"/>
        </a:p>
      </dgm:t>
    </dgm:pt>
    <dgm:pt modelId="{05AADD49-61D9-8140-AE00-C44A70E0E84F}" type="pres">
      <dgm:prSet presAssocID="{1C91299F-D68C-9C4C-8BF1-0C6C2FB8035E}" presName="child1Text" presStyleLbl="bgAcc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2F450E4-2274-264B-BC72-058FC73AD90A}" type="pres">
      <dgm:prSet presAssocID="{1C91299F-D68C-9C4C-8BF1-0C6C2FB8035E}" presName="child2group" presStyleCnt="0"/>
      <dgm:spPr/>
    </dgm:pt>
    <dgm:pt modelId="{FA7231E4-FE93-2E44-B26F-43C0B0662DE3}" type="pres">
      <dgm:prSet presAssocID="{1C91299F-D68C-9C4C-8BF1-0C6C2FB8035E}" presName="child2" presStyleLbl="bgAcc1" presStyleIdx="1" presStyleCnt="4"/>
      <dgm:spPr/>
      <dgm:t>
        <a:bodyPr/>
        <a:lstStyle/>
        <a:p>
          <a:endParaRPr lang="en-US"/>
        </a:p>
      </dgm:t>
    </dgm:pt>
    <dgm:pt modelId="{BD2ACE57-62A0-C64E-BB52-93C7869D86BC}" type="pres">
      <dgm:prSet presAssocID="{1C91299F-D68C-9C4C-8BF1-0C6C2FB8035E}" presName="child2Text" presStyleLbl="bgAcc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5FC0761-B9D6-4B46-BF3A-053217CC174B}" type="pres">
      <dgm:prSet presAssocID="{1C91299F-D68C-9C4C-8BF1-0C6C2FB8035E}" presName="child3group" presStyleCnt="0"/>
      <dgm:spPr/>
    </dgm:pt>
    <dgm:pt modelId="{D4B4A3D9-04BB-FF44-A8A8-6AB4DC697EE2}" type="pres">
      <dgm:prSet presAssocID="{1C91299F-D68C-9C4C-8BF1-0C6C2FB8035E}" presName="child3" presStyleLbl="bgAcc1" presStyleIdx="2" presStyleCnt="4" custLinFactNeighborX="9209" custLinFactNeighborY="2052"/>
      <dgm:spPr/>
      <dgm:t>
        <a:bodyPr/>
        <a:lstStyle/>
        <a:p>
          <a:endParaRPr lang="en-US"/>
        </a:p>
      </dgm:t>
    </dgm:pt>
    <dgm:pt modelId="{E542AEEC-33F8-D74A-9237-79BE96E8F29F}" type="pres">
      <dgm:prSet presAssocID="{1C91299F-D68C-9C4C-8BF1-0C6C2FB8035E}" presName="child3Text" presStyleLbl="bgAcc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B38CA4B-4999-B548-B216-AD0083C90448}" type="pres">
      <dgm:prSet presAssocID="{1C91299F-D68C-9C4C-8BF1-0C6C2FB8035E}" presName="child4group" presStyleCnt="0"/>
      <dgm:spPr/>
    </dgm:pt>
    <dgm:pt modelId="{2776F45E-5FC5-CA43-9A50-D05A48CD1AFA}" type="pres">
      <dgm:prSet presAssocID="{1C91299F-D68C-9C4C-8BF1-0C6C2FB8035E}" presName="child4" presStyleLbl="bgAcc1" presStyleIdx="3" presStyleCnt="4"/>
      <dgm:spPr/>
      <dgm:t>
        <a:bodyPr/>
        <a:lstStyle/>
        <a:p>
          <a:endParaRPr lang="en-US"/>
        </a:p>
      </dgm:t>
    </dgm:pt>
    <dgm:pt modelId="{D6C3FA06-5991-2B4C-B5E5-5702BC1D6275}" type="pres">
      <dgm:prSet presAssocID="{1C91299F-D68C-9C4C-8BF1-0C6C2FB8035E}" presName="child4Text" presStyleLbl="bgAcc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415FCCA-89C1-9341-AC53-0F0BCC825EF9}" type="pres">
      <dgm:prSet presAssocID="{1C91299F-D68C-9C4C-8BF1-0C6C2FB8035E}" presName="childPlaceholder" presStyleCnt="0"/>
      <dgm:spPr/>
    </dgm:pt>
    <dgm:pt modelId="{1DFE690F-4A75-9A42-807D-CD4EAFA70E3B}" type="pres">
      <dgm:prSet presAssocID="{1C91299F-D68C-9C4C-8BF1-0C6C2FB8035E}" presName="circle" presStyleCnt="0"/>
      <dgm:spPr/>
    </dgm:pt>
    <dgm:pt modelId="{31728101-0A4A-C148-9CC0-7B417D851487}" type="pres">
      <dgm:prSet presAssocID="{1C91299F-D68C-9C4C-8BF1-0C6C2FB8035E}" presName="quadrant1" presStyleLbl="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B9FD6F2-BE77-E846-84E9-9675E89A206D}" type="pres">
      <dgm:prSet presAssocID="{1C91299F-D68C-9C4C-8BF1-0C6C2FB8035E}" presName="quadrant2" presStyleLbl="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255D29E-98A3-2841-959C-001A2E7769D2}" type="pres">
      <dgm:prSet presAssocID="{1C91299F-D68C-9C4C-8BF1-0C6C2FB8035E}" presName="quadrant3" presStyleLbl="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B84E314-BABC-734B-A008-40716B08F420}" type="pres">
      <dgm:prSet presAssocID="{1C91299F-D68C-9C4C-8BF1-0C6C2FB8035E}" presName="quadrant4" presStyleLbl="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4B9AD24-1873-5F4F-8C9E-25478E85FA2F}" type="pres">
      <dgm:prSet presAssocID="{1C91299F-D68C-9C4C-8BF1-0C6C2FB8035E}" presName="quadrantPlaceholder" presStyleCnt="0"/>
      <dgm:spPr/>
    </dgm:pt>
    <dgm:pt modelId="{860CA274-597B-3442-8D13-FB3B68E98947}" type="pres">
      <dgm:prSet presAssocID="{1C91299F-D68C-9C4C-8BF1-0C6C2FB8035E}" presName="center1" presStyleLbl="fgShp" presStyleIdx="0" presStyleCnt="2"/>
      <dgm:spPr>
        <a:solidFill>
          <a:schemeClr val="accent4"/>
        </a:solidFill>
      </dgm:spPr>
      <dgm:t>
        <a:bodyPr/>
        <a:lstStyle/>
        <a:p>
          <a:endParaRPr lang="en-US"/>
        </a:p>
      </dgm:t>
    </dgm:pt>
    <dgm:pt modelId="{49BA8253-F2D2-2C49-AA5B-CEAA3BE354E5}" type="pres">
      <dgm:prSet presAssocID="{1C91299F-D68C-9C4C-8BF1-0C6C2FB8035E}" presName="center2" presStyleLbl="fgShp" presStyleIdx="1" presStyleCnt="2"/>
      <dgm:spPr>
        <a:solidFill>
          <a:schemeClr val="accent4"/>
        </a:solidFill>
      </dgm:spPr>
      <dgm:t>
        <a:bodyPr/>
        <a:lstStyle/>
        <a:p>
          <a:endParaRPr lang="en-US"/>
        </a:p>
      </dgm:t>
    </dgm:pt>
  </dgm:ptLst>
  <dgm:cxnLst>
    <dgm:cxn modelId="{B73B7B97-AFED-5144-9C3A-16AA136C6B7E}" type="presOf" srcId="{44BDB83A-6BE0-DD4E-B589-C1A1B2EDE82A}" destId="{D4B4A3D9-04BB-FF44-A8A8-6AB4DC697EE2}" srcOrd="0" destOrd="0" presId="urn:microsoft.com/office/officeart/2005/8/layout/cycle4#2"/>
    <dgm:cxn modelId="{C6046B50-61C0-1044-B1C1-B45E94873634}" srcId="{56085E4A-5C29-A540-9D55-CE6E6A2B5B2E}" destId="{95800EDA-E360-9B46-86CD-A41851E5E674}" srcOrd="0" destOrd="0" parTransId="{72731113-6F18-964E-8503-BCF66C911230}" sibTransId="{866AF356-E9F9-0744-A7E2-B0A0AA159C9C}"/>
    <dgm:cxn modelId="{698FE556-5753-D842-882A-5B10CD47477D}" type="presOf" srcId="{95800EDA-E360-9B46-86CD-A41851E5E674}" destId="{2776F45E-5FC5-CA43-9A50-D05A48CD1AFA}" srcOrd="0" destOrd="0" presId="urn:microsoft.com/office/officeart/2005/8/layout/cycle4#2"/>
    <dgm:cxn modelId="{0A8EBB19-9CA3-5D46-AFCD-AC613E474FC1}" srcId="{1C91299F-D68C-9C4C-8BF1-0C6C2FB8035E}" destId="{0D06A67A-239C-4541-B776-902577A3BA9C}" srcOrd="1" destOrd="0" parTransId="{E8D1500D-6A73-B14F-926C-5FE54BE4FC8A}" sibTransId="{1344C26F-76F2-EE40-A2B1-098B333ECB1C}"/>
    <dgm:cxn modelId="{BFE4660F-2DB8-B74F-8891-6433CE762F5F}" type="presOf" srcId="{EEE5115B-CAE8-F943-B4E4-FAB5123A0074}" destId="{9F8AAC68-863D-194A-94BC-958615861BE8}" srcOrd="0" destOrd="0" presId="urn:microsoft.com/office/officeart/2005/8/layout/cycle4#2"/>
    <dgm:cxn modelId="{63914F5F-66B2-1846-844E-799A0D829B25}" type="presOf" srcId="{56D2CB20-CC23-684C-8655-4FCB8BAFA7DF}" destId="{FA7231E4-FE93-2E44-B26F-43C0B0662DE3}" srcOrd="0" destOrd="0" presId="urn:microsoft.com/office/officeart/2005/8/layout/cycle4#2"/>
    <dgm:cxn modelId="{A2FAD9AF-764F-5143-B9C3-2EF8C4D284C5}" srcId="{371D24A7-74FB-C64E-AE86-03FDE598AB8E}" destId="{44BDB83A-6BE0-DD4E-B589-C1A1B2EDE82A}" srcOrd="0" destOrd="0" parTransId="{80F8BCA0-82FA-784F-941F-E18ADA72A515}" sibTransId="{1DD51B85-640F-1643-80A3-FABC197F162E}"/>
    <dgm:cxn modelId="{8C407C0D-A9D8-5D44-8231-9DD120B1B0D3}" type="presOf" srcId="{0D06A67A-239C-4541-B776-902577A3BA9C}" destId="{FB9FD6F2-BE77-E846-84E9-9675E89A206D}" srcOrd="0" destOrd="0" presId="urn:microsoft.com/office/officeart/2005/8/layout/cycle4#2"/>
    <dgm:cxn modelId="{14FDE135-B5B1-8240-AEDD-0AE23E9DA95B}" srcId="{A9CC95F7-454C-2046-A231-E04268ABBD1D}" destId="{EEE5115B-CAE8-F943-B4E4-FAB5123A0074}" srcOrd="0" destOrd="0" parTransId="{50C51EF7-6C94-2046-ADE5-B05CFA8A0530}" sibTransId="{EB062087-83E8-AB41-8E7A-61547385DD55}"/>
    <dgm:cxn modelId="{EFA092A0-7623-D548-B96D-1FFA3F09A22A}" type="presOf" srcId="{A9CC95F7-454C-2046-A231-E04268ABBD1D}" destId="{31728101-0A4A-C148-9CC0-7B417D851487}" srcOrd="0" destOrd="0" presId="urn:microsoft.com/office/officeart/2005/8/layout/cycle4#2"/>
    <dgm:cxn modelId="{31B9ED9B-7E55-4640-9FE3-F35FF6AA3F06}" type="presOf" srcId="{56085E4A-5C29-A540-9D55-CE6E6A2B5B2E}" destId="{AB84E314-BABC-734B-A008-40716B08F420}" srcOrd="0" destOrd="0" presId="urn:microsoft.com/office/officeart/2005/8/layout/cycle4#2"/>
    <dgm:cxn modelId="{DA1C0643-D727-504B-BAC7-92AB1BFCC012}" type="presOf" srcId="{44BDB83A-6BE0-DD4E-B589-C1A1B2EDE82A}" destId="{E542AEEC-33F8-D74A-9237-79BE96E8F29F}" srcOrd="1" destOrd="0" presId="urn:microsoft.com/office/officeart/2005/8/layout/cycle4#2"/>
    <dgm:cxn modelId="{4A106DB6-1D01-0946-AFF9-38C9D01BE88C}" type="presOf" srcId="{EEE5115B-CAE8-F943-B4E4-FAB5123A0074}" destId="{05AADD49-61D9-8140-AE00-C44A70E0E84F}" srcOrd="1" destOrd="0" presId="urn:microsoft.com/office/officeart/2005/8/layout/cycle4#2"/>
    <dgm:cxn modelId="{0F7B225B-C084-404B-AD8B-4E32ABB6236C}" srcId="{1C91299F-D68C-9C4C-8BF1-0C6C2FB8035E}" destId="{371D24A7-74FB-C64E-AE86-03FDE598AB8E}" srcOrd="2" destOrd="0" parTransId="{53A34056-48B4-CF4F-BFD9-1BB52C6A56BD}" sibTransId="{25F33ABD-9E90-ED4E-919C-CB50F038A287}"/>
    <dgm:cxn modelId="{501121C3-D5BC-1B46-8445-2992FCAD6F21}" type="presOf" srcId="{56D2CB20-CC23-684C-8655-4FCB8BAFA7DF}" destId="{BD2ACE57-62A0-C64E-BB52-93C7869D86BC}" srcOrd="1" destOrd="0" presId="urn:microsoft.com/office/officeart/2005/8/layout/cycle4#2"/>
    <dgm:cxn modelId="{8723855A-E2BC-C94B-8522-BE11665067CA}" srcId="{0D06A67A-239C-4541-B776-902577A3BA9C}" destId="{56D2CB20-CC23-684C-8655-4FCB8BAFA7DF}" srcOrd="0" destOrd="0" parTransId="{D1EC88C1-1B69-C946-9C46-710D2096DC36}" sibTransId="{68D8C48D-7182-1F4E-B0A7-8DB708B516A4}"/>
    <dgm:cxn modelId="{93F16417-D8E9-1940-B69E-8EF2DD406196}" type="presOf" srcId="{371D24A7-74FB-C64E-AE86-03FDE598AB8E}" destId="{2255D29E-98A3-2841-959C-001A2E7769D2}" srcOrd="0" destOrd="0" presId="urn:microsoft.com/office/officeart/2005/8/layout/cycle4#2"/>
    <dgm:cxn modelId="{20BDF09A-E0B2-4543-B281-CB966D66564E}" type="presOf" srcId="{95800EDA-E360-9B46-86CD-A41851E5E674}" destId="{D6C3FA06-5991-2B4C-B5E5-5702BC1D6275}" srcOrd="1" destOrd="0" presId="urn:microsoft.com/office/officeart/2005/8/layout/cycle4#2"/>
    <dgm:cxn modelId="{7A752305-7C80-1540-B2FB-727220A5B12C}" type="presOf" srcId="{1C91299F-D68C-9C4C-8BF1-0C6C2FB8035E}" destId="{B6D267FD-09DA-104F-871C-15256C7ADB06}" srcOrd="0" destOrd="0" presId="urn:microsoft.com/office/officeart/2005/8/layout/cycle4#2"/>
    <dgm:cxn modelId="{F313EC13-9057-0E4D-9D7F-5D02C16A1D99}" srcId="{1C91299F-D68C-9C4C-8BF1-0C6C2FB8035E}" destId="{56085E4A-5C29-A540-9D55-CE6E6A2B5B2E}" srcOrd="3" destOrd="0" parTransId="{A637F62E-2D5C-E54E-8B78-FEAD86CB3753}" sibTransId="{D962EBAF-0CCA-254F-97AB-4B5A6327D6E3}"/>
    <dgm:cxn modelId="{542E33C4-52BB-0A49-AA11-19C513F64A6B}" srcId="{1C91299F-D68C-9C4C-8BF1-0C6C2FB8035E}" destId="{A9CC95F7-454C-2046-A231-E04268ABBD1D}" srcOrd="0" destOrd="0" parTransId="{C2E1FA3B-86A7-A048-B00E-2B932655B605}" sibTransId="{489961BB-0415-1F45-99AA-4CB69D109E4E}"/>
    <dgm:cxn modelId="{7E3A6DC6-77E7-2440-B499-99834709B54B}" type="presParOf" srcId="{B6D267FD-09DA-104F-871C-15256C7ADB06}" destId="{93853970-7B39-A749-B247-29573B129C76}" srcOrd="0" destOrd="0" presId="urn:microsoft.com/office/officeart/2005/8/layout/cycle4#2"/>
    <dgm:cxn modelId="{B7AA9606-93C3-E147-8880-EB6D3609674E}" type="presParOf" srcId="{93853970-7B39-A749-B247-29573B129C76}" destId="{D0A02F44-6D2D-E146-BE0D-6F1132160A42}" srcOrd="0" destOrd="0" presId="urn:microsoft.com/office/officeart/2005/8/layout/cycle4#2"/>
    <dgm:cxn modelId="{B14593DA-62A3-F947-9E3D-6ACCFF641C8B}" type="presParOf" srcId="{D0A02F44-6D2D-E146-BE0D-6F1132160A42}" destId="{9F8AAC68-863D-194A-94BC-958615861BE8}" srcOrd="0" destOrd="0" presId="urn:microsoft.com/office/officeart/2005/8/layout/cycle4#2"/>
    <dgm:cxn modelId="{69247437-B2E1-864E-8723-F68430045C8A}" type="presParOf" srcId="{D0A02F44-6D2D-E146-BE0D-6F1132160A42}" destId="{05AADD49-61D9-8140-AE00-C44A70E0E84F}" srcOrd="1" destOrd="0" presId="urn:microsoft.com/office/officeart/2005/8/layout/cycle4#2"/>
    <dgm:cxn modelId="{0382EC10-B2BD-0C4C-95B7-6BE9AD7191CE}" type="presParOf" srcId="{93853970-7B39-A749-B247-29573B129C76}" destId="{62F450E4-2274-264B-BC72-058FC73AD90A}" srcOrd="1" destOrd="0" presId="urn:microsoft.com/office/officeart/2005/8/layout/cycle4#2"/>
    <dgm:cxn modelId="{5D84A803-F0BA-5E4A-A99B-B5404A7ADDE8}" type="presParOf" srcId="{62F450E4-2274-264B-BC72-058FC73AD90A}" destId="{FA7231E4-FE93-2E44-B26F-43C0B0662DE3}" srcOrd="0" destOrd="0" presId="urn:microsoft.com/office/officeart/2005/8/layout/cycle4#2"/>
    <dgm:cxn modelId="{E0651100-2B89-DF48-B4DC-844BE4FAD89E}" type="presParOf" srcId="{62F450E4-2274-264B-BC72-058FC73AD90A}" destId="{BD2ACE57-62A0-C64E-BB52-93C7869D86BC}" srcOrd="1" destOrd="0" presId="urn:microsoft.com/office/officeart/2005/8/layout/cycle4#2"/>
    <dgm:cxn modelId="{9BDFB4DA-BCDD-A94D-A8F8-93BFCB4411EA}" type="presParOf" srcId="{93853970-7B39-A749-B247-29573B129C76}" destId="{55FC0761-B9D6-4B46-BF3A-053217CC174B}" srcOrd="2" destOrd="0" presId="urn:microsoft.com/office/officeart/2005/8/layout/cycle4#2"/>
    <dgm:cxn modelId="{FD2EA69E-66B0-4E45-8691-C8AF95A840D7}" type="presParOf" srcId="{55FC0761-B9D6-4B46-BF3A-053217CC174B}" destId="{D4B4A3D9-04BB-FF44-A8A8-6AB4DC697EE2}" srcOrd="0" destOrd="0" presId="urn:microsoft.com/office/officeart/2005/8/layout/cycle4#2"/>
    <dgm:cxn modelId="{9313B752-6E89-0540-BA5B-2C0D7D9F644E}" type="presParOf" srcId="{55FC0761-B9D6-4B46-BF3A-053217CC174B}" destId="{E542AEEC-33F8-D74A-9237-79BE96E8F29F}" srcOrd="1" destOrd="0" presId="urn:microsoft.com/office/officeart/2005/8/layout/cycle4#2"/>
    <dgm:cxn modelId="{61CA8A5D-3B1E-194F-BE93-01C4C9D216B0}" type="presParOf" srcId="{93853970-7B39-A749-B247-29573B129C76}" destId="{6B38CA4B-4999-B548-B216-AD0083C90448}" srcOrd="3" destOrd="0" presId="urn:microsoft.com/office/officeart/2005/8/layout/cycle4#2"/>
    <dgm:cxn modelId="{88CFFE6F-C36E-224D-9ACC-4E5BA098D6FB}" type="presParOf" srcId="{6B38CA4B-4999-B548-B216-AD0083C90448}" destId="{2776F45E-5FC5-CA43-9A50-D05A48CD1AFA}" srcOrd="0" destOrd="0" presId="urn:microsoft.com/office/officeart/2005/8/layout/cycle4#2"/>
    <dgm:cxn modelId="{28A2609F-2899-EA4C-B00E-15BE69EAECBA}" type="presParOf" srcId="{6B38CA4B-4999-B548-B216-AD0083C90448}" destId="{D6C3FA06-5991-2B4C-B5E5-5702BC1D6275}" srcOrd="1" destOrd="0" presId="urn:microsoft.com/office/officeart/2005/8/layout/cycle4#2"/>
    <dgm:cxn modelId="{472D821B-10C0-7849-B5CD-7409CCEEC401}" type="presParOf" srcId="{93853970-7B39-A749-B247-29573B129C76}" destId="{B415FCCA-89C1-9341-AC53-0F0BCC825EF9}" srcOrd="4" destOrd="0" presId="urn:microsoft.com/office/officeart/2005/8/layout/cycle4#2"/>
    <dgm:cxn modelId="{B41E98BE-2839-ED47-ADB1-2B471CC3D271}" type="presParOf" srcId="{B6D267FD-09DA-104F-871C-15256C7ADB06}" destId="{1DFE690F-4A75-9A42-807D-CD4EAFA70E3B}" srcOrd="1" destOrd="0" presId="urn:microsoft.com/office/officeart/2005/8/layout/cycle4#2"/>
    <dgm:cxn modelId="{5A174453-2D33-6C40-BE9D-BDDF37A844EA}" type="presParOf" srcId="{1DFE690F-4A75-9A42-807D-CD4EAFA70E3B}" destId="{31728101-0A4A-C148-9CC0-7B417D851487}" srcOrd="0" destOrd="0" presId="urn:microsoft.com/office/officeart/2005/8/layout/cycle4#2"/>
    <dgm:cxn modelId="{E455D0BB-999A-E347-951C-F20A59E979E6}" type="presParOf" srcId="{1DFE690F-4A75-9A42-807D-CD4EAFA70E3B}" destId="{FB9FD6F2-BE77-E846-84E9-9675E89A206D}" srcOrd="1" destOrd="0" presId="urn:microsoft.com/office/officeart/2005/8/layout/cycle4#2"/>
    <dgm:cxn modelId="{E7741AB5-AF72-4148-98C6-275779DA5AF4}" type="presParOf" srcId="{1DFE690F-4A75-9A42-807D-CD4EAFA70E3B}" destId="{2255D29E-98A3-2841-959C-001A2E7769D2}" srcOrd="2" destOrd="0" presId="urn:microsoft.com/office/officeart/2005/8/layout/cycle4#2"/>
    <dgm:cxn modelId="{A4383747-58A8-A74B-8503-012016CEF2C8}" type="presParOf" srcId="{1DFE690F-4A75-9A42-807D-CD4EAFA70E3B}" destId="{AB84E314-BABC-734B-A008-40716B08F420}" srcOrd="3" destOrd="0" presId="urn:microsoft.com/office/officeart/2005/8/layout/cycle4#2"/>
    <dgm:cxn modelId="{A5CAA3B4-AA7D-FC48-9D60-150D40C46A40}" type="presParOf" srcId="{1DFE690F-4A75-9A42-807D-CD4EAFA70E3B}" destId="{64B9AD24-1873-5F4F-8C9E-25478E85FA2F}" srcOrd="4" destOrd="0" presId="urn:microsoft.com/office/officeart/2005/8/layout/cycle4#2"/>
    <dgm:cxn modelId="{B56FEBBF-84B8-E848-B121-77178A52560A}" type="presParOf" srcId="{B6D267FD-09DA-104F-871C-15256C7ADB06}" destId="{860CA274-597B-3442-8D13-FB3B68E98947}" srcOrd="2" destOrd="0" presId="urn:microsoft.com/office/officeart/2005/8/layout/cycle4#2"/>
    <dgm:cxn modelId="{BDD6090F-9E61-1A46-B73E-10D24856EEE5}" type="presParOf" srcId="{B6D267FD-09DA-104F-871C-15256C7ADB06}" destId="{49BA8253-F2D2-2C49-AA5B-CEAA3BE354E5}" srcOrd="3" destOrd="0" presId="urn:microsoft.com/office/officeart/2005/8/layout/cycle4#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A72E376-93AA-7B4D-9885-28AF32E8FCD0}" type="doc">
      <dgm:prSet loTypeId="urn:microsoft.com/office/officeart/2005/8/layout/lProcess2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7553587-2D3D-FC4F-8137-B6F55B24A175}">
      <dgm:prSet/>
      <dgm:spPr>
        <a:ln>
          <a:solidFill>
            <a:schemeClr val="accent1"/>
          </a:solidFill>
        </a:ln>
      </dgm:spPr>
      <dgm:t>
        <a:bodyPr/>
        <a:lstStyle/>
        <a:p>
          <a:pPr rtl="0"/>
          <a:r>
            <a:rPr lang="en-US" dirty="0" smtClean="0"/>
            <a:t>Memory to processor</a:t>
          </a:r>
          <a:endParaRPr lang="en-US" dirty="0"/>
        </a:p>
      </dgm:t>
    </dgm:pt>
    <dgm:pt modelId="{AAD6EF3C-7740-3E4C-A83E-96AAE81658CF}" type="parTrans" cxnId="{48C3BE14-FEFF-EF4C-B5C3-740FCA21D859}">
      <dgm:prSet/>
      <dgm:spPr/>
      <dgm:t>
        <a:bodyPr/>
        <a:lstStyle/>
        <a:p>
          <a:endParaRPr lang="en-US"/>
        </a:p>
      </dgm:t>
    </dgm:pt>
    <dgm:pt modelId="{F44BECFC-EFD4-6144-BFA1-E5B06586B633}" type="sibTrans" cxnId="{48C3BE14-FEFF-EF4C-B5C3-740FCA21D859}">
      <dgm:prSet/>
      <dgm:spPr/>
      <dgm:t>
        <a:bodyPr/>
        <a:lstStyle/>
        <a:p>
          <a:endParaRPr lang="en-US"/>
        </a:p>
      </dgm:t>
    </dgm:pt>
    <dgm:pt modelId="{1286E93E-3D4E-5F40-A299-38A73B219078}">
      <dgm:prSet/>
      <dgm:spPr>
        <a:solidFill>
          <a:schemeClr val="accent3"/>
        </a:solidFill>
        <a:ln>
          <a:solidFill>
            <a:schemeClr val="accent3"/>
          </a:solidFill>
        </a:ln>
      </dgm:spPr>
      <dgm:t>
        <a:bodyPr/>
        <a:lstStyle/>
        <a:p>
          <a:pPr rtl="0"/>
          <a:r>
            <a:rPr lang="en-US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Processor reads an instruction or a unit of data from memory</a:t>
          </a:r>
          <a:endParaRPr lang="en-US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9FE1951F-60F6-EC4C-8351-64E56839097B}" type="parTrans" cxnId="{612D204D-D926-D042-B13D-40DBA5645E6C}">
      <dgm:prSet/>
      <dgm:spPr/>
      <dgm:t>
        <a:bodyPr/>
        <a:lstStyle/>
        <a:p>
          <a:endParaRPr lang="en-US"/>
        </a:p>
      </dgm:t>
    </dgm:pt>
    <dgm:pt modelId="{7C4BBB3D-2E9F-BD46-83A4-82A0B58D05BF}" type="sibTrans" cxnId="{612D204D-D926-D042-B13D-40DBA5645E6C}">
      <dgm:prSet/>
      <dgm:spPr/>
      <dgm:t>
        <a:bodyPr/>
        <a:lstStyle/>
        <a:p>
          <a:endParaRPr lang="en-US"/>
        </a:p>
      </dgm:t>
    </dgm:pt>
    <dgm:pt modelId="{0C55DB15-68B7-6846-9986-2C88DD67F02C}">
      <dgm:prSet/>
      <dgm:spPr>
        <a:ln>
          <a:solidFill>
            <a:schemeClr val="accent3"/>
          </a:solidFill>
        </a:ln>
      </dgm:spPr>
      <dgm:t>
        <a:bodyPr/>
        <a:lstStyle/>
        <a:p>
          <a:pPr rtl="0"/>
          <a:r>
            <a:rPr lang="en-US" dirty="0" smtClean="0"/>
            <a:t>Processor to memory</a:t>
          </a:r>
          <a:endParaRPr lang="en-US" dirty="0"/>
        </a:p>
      </dgm:t>
    </dgm:pt>
    <dgm:pt modelId="{E374D18C-FC37-7E46-8DF0-A696CFB37577}" type="parTrans" cxnId="{0D583322-4DE0-CC4E-B487-AC695E4BFC69}">
      <dgm:prSet/>
      <dgm:spPr/>
      <dgm:t>
        <a:bodyPr/>
        <a:lstStyle/>
        <a:p>
          <a:endParaRPr lang="en-US"/>
        </a:p>
      </dgm:t>
    </dgm:pt>
    <dgm:pt modelId="{9B873074-9EDC-1343-A88A-19E42D2B3F39}" type="sibTrans" cxnId="{0D583322-4DE0-CC4E-B487-AC695E4BFC69}">
      <dgm:prSet/>
      <dgm:spPr/>
      <dgm:t>
        <a:bodyPr/>
        <a:lstStyle/>
        <a:p>
          <a:endParaRPr lang="en-US"/>
        </a:p>
      </dgm:t>
    </dgm:pt>
    <dgm:pt modelId="{7274456E-D11E-6E42-89C9-E7036B04E061}">
      <dgm:prSet/>
      <dgm:spPr>
        <a:ln>
          <a:solidFill>
            <a:schemeClr val="accent1"/>
          </a:solidFill>
        </a:ln>
      </dgm:spPr>
      <dgm:t>
        <a:bodyPr/>
        <a:lstStyle/>
        <a:p>
          <a:pPr rtl="0"/>
          <a:r>
            <a:rPr lang="en-US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Processor writes a unit of data to memory</a:t>
          </a:r>
          <a:endParaRPr lang="en-US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501B6CF1-4DE8-3F49-AB1D-2F9B7194EB7E}" type="parTrans" cxnId="{DFED623F-B037-6444-B390-3F382C5107D2}">
      <dgm:prSet/>
      <dgm:spPr/>
      <dgm:t>
        <a:bodyPr/>
        <a:lstStyle/>
        <a:p>
          <a:endParaRPr lang="en-US"/>
        </a:p>
      </dgm:t>
    </dgm:pt>
    <dgm:pt modelId="{3307B062-95DF-224B-B5BB-2B07AB821E42}" type="sibTrans" cxnId="{DFED623F-B037-6444-B390-3F382C5107D2}">
      <dgm:prSet/>
      <dgm:spPr/>
      <dgm:t>
        <a:bodyPr/>
        <a:lstStyle/>
        <a:p>
          <a:endParaRPr lang="en-US"/>
        </a:p>
      </dgm:t>
    </dgm:pt>
    <dgm:pt modelId="{64B1C973-0182-0343-888C-8B1FBF55A968}">
      <dgm:prSet/>
      <dgm:spPr>
        <a:ln>
          <a:solidFill>
            <a:schemeClr val="accent1"/>
          </a:solidFill>
        </a:ln>
      </dgm:spPr>
      <dgm:t>
        <a:bodyPr/>
        <a:lstStyle/>
        <a:p>
          <a:pPr rtl="0"/>
          <a:r>
            <a:rPr lang="en-US" dirty="0" smtClean="0"/>
            <a:t>I/O to processor</a:t>
          </a:r>
          <a:endParaRPr lang="en-US" dirty="0"/>
        </a:p>
      </dgm:t>
    </dgm:pt>
    <dgm:pt modelId="{29B41521-B914-FE40-BFC4-CAEE5D6536A5}" type="parTrans" cxnId="{5EF088D2-139E-D64C-AF0A-EFC14442FA86}">
      <dgm:prSet/>
      <dgm:spPr/>
      <dgm:t>
        <a:bodyPr/>
        <a:lstStyle/>
        <a:p>
          <a:endParaRPr lang="en-US"/>
        </a:p>
      </dgm:t>
    </dgm:pt>
    <dgm:pt modelId="{3CCCF409-E713-C24A-9553-8A0A256B7D5F}" type="sibTrans" cxnId="{5EF088D2-139E-D64C-AF0A-EFC14442FA86}">
      <dgm:prSet/>
      <dgm:spPr/>
      <dgm:t>
        <a:bodyPr/>
        <a:lstStyle/>
        <a:p>
          <a:endParaRPr lang="en-US"/>
        </a:p>
      </dgm:t>
    </dgm:pt>
    <dgm:pt modelId="{FCC1073E-90D1-2244-BA4B-C9BDAE7018E3}">
      <dgm:prSet/>
      <dgm:spPr>
        <a:solidFill>
          <a:schemeClr val="accent3"/>
        </a:solidFill>
        <a:ln>
          <a:solidFill>
            <a:schemeClr val="accent3"/>
          </a:solidFill>
        </a:ln>
      </dgm:spPr>
      <dgm:t>
        <a:bodyPr/>
        <a:lstStyle/>
        <a:p>
          <a:pPr rtl="0"/>
          <a:r>
            <a:rPr lang="en-US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Processor reads data from an I/O device via an I/O module</a:t>
          </a:r>
          <a:endParaRPr lang="en-US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9CDE52FE-4CE8-6E4E-8D5D-AD2BB891D809}" type="parTrans" cxnId="{26E63FDE-F8CA-F744-9202-7EAB6142A93F}">
      <dgm:prSet/>
      <dgm:spPr/>
      <dgm:t>
        <a:bodyPr/>
        <a:lstStyle/>
        <a:p>
          <a:endParaRPr lang="en-US"/>
        </a:p>
      </dgm:t>
    </dgm:pt>
    <dgm:pt modelId="{1AF2ABE1-57F2-6E4F-9FA8-1184FBD758E0}" type="sibTrans" cxnId="{26E63FDE-F8CA-F744-9202-7EAB6142A93F}">
      <dgm:prSet/>
      <dgm:spPr/>
      <dgm:t>
        <a:bodyPr/>
        <a:lstStyle/>
        <a:p>
          <a:endParaRPr lang="en-US"/>
        </a:p>
      </dgm:t>
    </dgm:pt>
    <dgm:pt modelId="{D2A707C6-0E91-8144-BDBE-B55204826D27}">
      <dgm:prSet/>
      <dgm:spPr>
        <a:ln>
          <a:solidFill>
            <a:schemeClr val="accent3"/>
          </a:solidFill>
        </a:ln>
      </dgm:spPr>
      <dgm:t>
        <a:bodyPr/>
        <a:lstStyle/>
        <a:p>
          <a:pPr rtl="0"/>
          <a:r>
            <a:rPr lang="en-US" dirty="0" smtClean="0"/>
            <a:t>Processor to I/O</a:t>
          </a:r>
          <a:endParaRPr lang="en-US" dirty="0"/>
        </a:p>
      </dgm:t>
    </dgm:pt>
    <dgm:pt modelId="{F2E9205F-8629-7249-BCF1-197AF3DD5861}" type="parTrans" cxnId="{E78FCCE1-04E2-024E-9737-77B681D614D0}">
      <dgm:prSet/>
      <dgm:spPr/>
      <dgm:t>
        <a:bodyPr/>
        <a:lstStyle/>
        <a:p>
          <a:endParaRPr lang="en-US"/>
        </a:p>
      </dgm:t>
    </dgm:pt>
    <dgm:pt modelId="{82697742-FE9D-0645-B374-E12FBC7CB575}" type="sibTrans" cxnId="{E78FCCE1-04E2-024E-9737-77B681D614D0}">
      <dgm:prSet/>
      <dgm:spPr/>
      <dgm:t>
        <a:bodyPr/>
        <a:lstStyle/>
        <a:p>
          <a:endParaRPr lang="en-US"/>
        </a:p>
      </dgm:t>
    </dgm:pt>
    <dgm:pt modelId="{AB810B26-0B0A-0E46-AEA9-22C9541B3480}">
      <dgm:prSet/>
      <dgm:spPr>
        <a:ln>
          <a:solidFill>
            <a:schemeClr val="accent1"/>
          </a:solidFill>
        </a:ln>
      </dgm:spPr>
      <dgm:t>
        <a:bodyPr/>
        <a:lstStyle/>
        <a:p>
          <a:pPr rtl="0"/>
          <a:r>
            <a:rPr lang="en-US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Processor sends data to the I/O device</a:t>
          </a:r>
          <a:endParaRPr lang="en-US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C6F50772-FD02-2F41-AC4A-C94C4D20B33B}" type="parTrans" cxnId="{C2E4A999-F670-7844-AB7B-5D560AC7F999}">
      <dgm:prSet/>
      <dgm:spPr/>
      <dgm:t>
        <a:bodyPr/>
        <a:lstStyle/>
        <a:p>
          <a:endParaRPr lang="en-US"/>
        </a:p>
      </dgm:t>
    </dgm:pt>
    <dgm:pt modelId="{F979FD07-152C-E642-B13E-D867E2DE64FE}" type="sibTrans" cxnId="{C2E4A999-F670-7844-AB7B-5D560AC7F999}">
      <dgm:prSet/>
      <dgm:spPr/>
      <dgm:t>
        <a:bodyPr/>
        <a:lstStyle/>
        <a:p>
          <a:endParaRPr lang="en-US"/>
        </a:p>
      </dgm:t>
    </dgm:pt>
    <dgm:pt modelId="{CF04471B-2672-AC42-B681-E03987162B5B}">
      <dgm:prSet/>
      <dgm:spPr>
        <a:ln>
          <a:solidFill>
            <a:schemeClr val="accent1"/>
          </a:solidFill>
        </a:ln>
      </dgm:spPr>
      <dgm:t>
        <a:bodyPr/>
        <a:lstStyle/>
        <a:p>
          <a:pPr rtl="0"/>
          <a:r>
            <a:rPr lang="en-US" dirty="0" smtClean="0"/>
            <a:t>I/O to or from memory</a:t>
          </a:r>
          <a:endParaRPr lang="en-US" dirty="0"/>
        </a:p>
      </dgm:t>
    </dgm:pt>
    <dgm:pt modelId="{EF65FC60-47DB-9B46-88F0-A9E6650944D0}" type="parTrans" cxnId="{FAA575A3-5FB5-D84C-9157-CA9DEBAD93A2}">
      <dgm:prSet/>
      <dgm:spPr/>
      <dgm:t>
        <a:bodyPr/>
        <a:lstStyle/>
        <a:p>
          <a:endParaRPr lang="en-US"/>
        </a:p>
      </dgm:t>
    </dgm:pt>
    <dgm:pt modelId="{69F0FA8E-F017-6440-81D5-65A27BC7301E}" type="sibTrans" cxnId="{FAA575A3-5FB5-D84C-9157-CA9DEBAD93A2}">
      <dgm:prSet/>
      <dgm:spPr/>
      <dgm:t>
        <a:bodyPr/>
        <a:lstStyle/>
        <a:p>
          <a:endParaRPr lang="en-US"/>
        </a:p>
      </dgm:t>
    </dgm:pt>
    <dgm:pt modelId="{8E2A642D-4705-AF49-BAD9-9130601CC302}">
      <dgm:prSet/>
      <dgm:spPr>
        <a:solidFill>
          <a:schemeClr val="accent3"/>
        </a:solidFill>
        <a:ln>
          <a:solidFill>
            <a:schemeClr val="accent3"/>
          </a:solidFill>
        </a:ln>
      </dgm:spPr>
      <dgm:t>
        <a:bodyPr/>
        <a:lstStyle/>
        <a:p>
          <a:pPr rtl="0"/>
          <a:r>
            <a:rPr lang="en-GB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An I/O module is allowed to exchange data directly with memory without going through the processor </a:t>
          </a:r>
          <a:r>
            <a:rPr lang="en-GB" b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using direct memory access</a:t>
          </a:r>
          <a:endParaRPr lang="en-GB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CF1BC13E-6945-CA4C-9A70-4B416793648F}" type="parTrans" cxnId="{D79828F9-EC04-5C41-91BE-8534BE9D90DC}">
      <dgm:prSet/>
      <dgm:spPr/>
      <dgm:t>
        <a:bodyPr/>
        <a:lstStyle/>
        <a:p>
          <a:endParaRPr lang="en-US"/>
        </a:p>
      </dgm:t>
    </dgm:pt>
    <dgm:pt modelId="{F069093E-8665-E844-8AAB-E7FBF4EB7830}" type="sibTrans" cxnId="{D79828F9-EC04-5C41-91BE-8534BE9D90DC}">
      <dgm:prSet/>
      <dgm:spPr/>
      <dgm:t>
        <a:bodyPr/>
        <a:lstStyle/>
        <a:p>
          <a:endParaRPr lang="en-US"/>
        </a:p>
      </dgm:t>
    </dgm:pt>
    <dgm:pt modelId="{E71AEFF5-B35F-3E4F-9A69-85A29FBB056F}" type="pres">
      <dgm:prSet presAssocID="{BA72E376-93AA-7B4D-9885-28AF32E8FCD0}" presName="theList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8BE2D59-81BB-2743-800B-6E98E3E455F2}" type="pres">
      <dgm:prSet presAssocID="{17553587-2D3D-FC4F-8137-B6F55B24A175}" presName="compNode" presStyleCnt="0"/>
      <dgm:spPr/>
      <dgm:t>
        <a:bodyPr/>
        <a:lstStyle/>
        <a:p>
          <a:endParaRPr lang="en-US"/>
        </a:p>
      </dgm:t>
    </dgm:pt>
    <dgm:pt modelId="{9061850C-66F8-294A-83B1-1E6583C99DE7}" type="pres">
      <dgm:prSet presAssocID="{17553587-2D3D-FC4F-8137-B6F55B24A175}" presName="aNode" presStyleLbl="bgShp" presStyleIdx="0" presStyleCnt="5"/>
      <dgm:spPr/>
      <dgm:t>
        <a:bodyPr/>
        <a:lstStyle/>
        <a:p>
          <a:endParaRPr lang="en-US"/>
        </a:p>
      </dgm:t>
    </dgm:pt>
    <dgm:pt modelId="{8D70B0D6-0FC4-4B4B-B3A6-877C0FF37A51}" type="pres">
      <dgm:prSet presAssocID="{17553587-2D3D-FC4F-8137-B6F55B24A175}" presName="textNode" presStyleLbl="bgShp" presStyleIdx="0" presStyleCnt="5"/>
      <dgm:spPr/>
      <dgm:t>
        <a:bodyPr/>
        <a:lstStyle/>
        <a:p>
          <a:endParaRPr lang="en-US"/>
        </a:p>
      </dgm:t>
    </dgm:pt>
    <dgm:pt modelId="{5A5C8930-B167-E541-BA27-83AD1BCBE719}" type="pres">
      <dgm:prSet presAssocID="{17553587-2D3D-FC4F-8137-B6F55B24A175}" presName="compChildNode" presStyleCnt="0"/>
      <dgm:spPr/>
      <dgm:t>
        <a:bodyPr/>
        <a:lstStyle/>
        <a:p>
          <a:endParaRPr lang="en-US"/>
        </a:p>
      </dgm:t>
    </dgm:pt>
    <dgm:pt modelId="{230831EC-FC11-D940-9F5D-AC53B79AA041}" type="pres">
      <dgm:prSet presAssocID="{17553587-2D3D-FC4F-8137-B6F55B24A175}" presName="theInnerList" presStyleCnt="0"/>
      <dgm:spPr/>
      <dgm:t>
        <a:bodyPr/>
        <a:lstStyle/>
        <a:p>
          <a:endParaRPr lang="en-US"/>
        </a:p>
      </dgm:t>
    </dgm:pt>
    <dgm:pt modelId="{7A289841-0DFA-DC40-B41C-1ABB1BB9507C}" type="pres">
      <dgm:prSet presAssocID="{1286E93E-3D4E-5F40-A299-38A73B219078}" presName="child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93001CC-44ED-3049-AEA9-7C2F91806448}" type="pres">
      <dgm:prSet presAssocID="{17553587-2D3D-FC4F-8137-B6F55B24A175}" presName="aSpace" presStyleCnt="0"/>
      <dgm:spPr/>
      <dgm:t>
        <a:bodyPr/>
        <a:lstStyle/>
        <a:p>
          <a:endParaRPr lang="en-US"/>
        </a:p>
      </dgm:t>
    </dgm:pt>
    <dgm:pt modelId="{A22C07BD-C9AB-774D-9D9A-D68C2D6502ED}" type="pres">
      <dgm:prSet presAssocID="{0C55DB15-68B7-6846-9986-2C88DD67F02C}" presName="compNode" presStyleCnt="0"/>
      <dgm:spPr/>
      <dgm:t>
        <a:bodyPr/>
        <a:lstStyle/>
        <a:p>
          <a:endParaRPr lang="en-US"/>
        </a:p>
      </dgm:t>
    </dgm:pt>
    <dgm:pt modelId="{B2BA994D-30F9-6C41-A55D-ED7B7441E20B}" type="pres">
      <dgm:prSet presAssocID="{0C55DB15-68B7-6846-9986-2C88DD67F02C}" presName="aNode" presStyleLbl="bgShp" presStyleIdx="1" presStyleCnt="5"/>
      <dgm:spPr/>
      <dgm:t>
        <a:bodyPr/>
        <a:lstStyle/>
        <a:p>
          <a:endParaRPr lang="en-US"/>
        </a:p>
      </dgm:t>
    </dgm:pt>
    <dgm:pt modelId="{7ABC80D2-827C-C244-8E22-58D79F96E4BC}" type="pres">
      <dgm:prSet presAssocID="{0C55DB15-68B7-6846-9986-2C88DD67F02C}" presName="textNode" presStyleLbl="bgShp" presStyleIdx="1" presStyleCnt="5"/>
      <dgm:spPr/>
      <dgm:t>
        <a:bodyPr/>
        <a:lstStyle/>
        <a:p>
          <a:endParaRPr lang="en-US"/>
        </a:p>
      </dgm:t>
    </dgm:pt>
    <dgm:pt modelId="{63276522-4A8E-0E4B-8044-86029389C521}" type="pres">
      <dgm:prSet presAssocID="{0C55DB15-68B7-6846-9986-2C88DD67F02C}" presName="compChildNode" presStyleCnt="0"/>
      <dgm:spPr/>
      <dgm:t>
        <a:bodyPr/>
        <a:lstStyle/>
        <a:p>
          <a:endParaRPr lang="en-US"/>
        </a:p>
      </dgm:t>
    </dgm:pt>
    <dgm:pt modelId="{5A5430A4-48C0-C346-BCB3-3D1B8DE88CCA}" type="pres">
      <dgm:prSet presAssocID="{0C55DB15-68B7-6846-9986-2C88DD67F02C}" presName="theInnerList" presStyleCnt="0"/>
      <dgm:spPr/>
      <dgm:t>
        <a:bodyPr/>
        <a:lstStyle/>
        <a:p>
          <a:endParaRPr lang="en-US"/>
        </a:p>
      </dgm:t>
    </dgm:pt>
    <dgm:pt modelId="{FFF01117-2D73-4C4A-8AA2-26B5E57EA22A}" type="pres">
      <dgm:prSet presAssocID="{7274456E-D11E-6E42-89C9-E7036B04E061}" presName="child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30A2049-8A66-6A49-A2FE-89110EA51DC0}" type="pres">
      <dgm:prSet presAssocID="{0C55DB15-68B7-6846-9986-2C88DD67F02C}" presName="aSpace" presStyleCnt="0"/>
      <dgm:spPr/>
      <dgm:t>
        <a:bodyPr/>
        <a:lstStyle/>
        <a:p>
          <a:endParaRPr lang="en-US"/>
        </a:p>
      </dgm:t>
    </dgm:pt>
    <dgm:pt modelId="{EB67BA81-261E-4B49-AF00-7888DCA50827}" type="pres">
      <dgm:prSet presAssocID="{64B1C973-0182-0343-888C-8B1FBF55A968}" presName="compNode" presStyleCnt="0"/>
      <dgm:spPr/>
      <dgm:t>
        <a:bodyPr/>
        <a:lstStyle/>
        <a:p>
          <a:endParaRPr lang="en-US"/>
        </a:p>
      </dgm:t>
    </dgm:pt>
    <dgm:pt modelId="{723A76A5-AF66-704D-89E4-E12C687128C3}" type="pres">
      <dgm:prSet presAssocID="{64B1C973-0182-0343-888C-8B1FBF55A968}" presName="aNode" presStyleLbl="bgShp" presStyleIdx="2" presStyleCnt="5"/>
      <dgm:spPr/>
      <dgm:t>
        <a:bodyPr/>
        <a:lstStyle/>
        <a:p>
          <a:endParaRPr lang="en-US"/>
        </a:p>
      </dgm:t>
    </dgm:pt>
    <dgm:pt modelId="{9FA69D95-BE40-EC4E-979A-EAF928AA7B0B}" type="pres">
      <dgm:prSet presAssocID="{64B1C973-0182-0343-888C-8B1FBF55A968}" presName="textNode" presStyleLbl="bgShp" presStyleIdx="2" presStyleCnt="5"/>
      <dgm:spPr/>
      <dgm:t>
        <a:bodyPr/>
        <a:lstStyle/>
        <a:p>
          <a:endParaRPr lang="en-US"/>
        </a:p>
      </dgm:t>
    </dgm:pt>
    <dgm:pt modelId="{2AB1DDFC-56E8-6841-B976-0EDC74C7BD16}" type="pres">
      <dgm:prSet presAssocID="{64B1C973-0182-0343-888C-8B1FBF55A968}" presName="compChildNode" presStyleCnt="0"/>
      <dgm:spPr/>
      <dgm:t>
        <a:bodyPr/>
        <a:lstStyle/>
        <a:p>
          <a:endParaRPr lang="en-US"/>
        </a:p>
      </dgm:t>
    </dgm:pt>
    <dgm:pt modelId="{41866185-9B66-7946-AD24-7601EF9BE8A9}" type="pres">
      <dgm:prSet presAssocID="{64B1C973-0182-0343-888C-8B1FBF55A968}" presName="theInnerList" presStyleCnt="0"/>
      <dgm:spPr/>
      <dgm:t>
        <a:bodyPr/>
        <a:lstStyle/>
        <a:p>
          <a:endParaRPr lang="en-US"/>
        </a:p>
      </dgm:t>
    </dgm:pt>
    <dgm:pt modelId="{F3794D44-2421-604F-9FD1-6C436C8561DE}" type="pres">
      <dgm:prSet presAssocID="{FCC1073E-90D1-2244-BA4B-C9BDAE7018E3}" presName="child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ECBA00A-747B-7E4B-A756-DCD93C92DACA}" type="pres">
      <dgm:prSet presAssocID="{64B1C973-0182-0343-888C-8B1FBF55A968}" presName="aSpace" presStyleCnt="0"/>
      <dgm:spPr/>
      <dgm:t>
        <a:bodyPr/>
        <a:lstStyle/>
        <a:p>
          <a:endParaRPr lang="en-US"/>
        </a:p>
      </dgm:t>
    </dgm:pt>
    <dgm:pt modelId="{8A48EC06-0FCB-DE49-BDFA-2F2D46071650}" type="pres">
      <dgm:prSet presAssocID="{D2A707C6-0E91-8144-BDBE-B55204826D27}" presName="compNode" presStyleCnt="0"/>
      <dgm:spPr/>
      <dgm:t>
        <a:bodyPr/>
        <a:lstStyle/>
        <a:p>
          <a:endParaRPr lang="en-US"/>
        </a:p>
      </dgm:t>
    </dgm:pt>
    <dgm:pt modelId="{9E9C8D55-3148-6340-864D-ABBC62D922A9}" type="pres">
      <dgm:prSet presAssocID="{D2A707C6-0E91-8144-BDBE-B55204826D27}" presName="aNode" presStyleLbl="bgShp" presStyleIdx="3" presStyleCnt="5"/>
      <dgm:spPr/>
      <dgm:t>
        <a:bodyPr/>
        <a:lstStyle/>
        <a:p>
          <a:endParaRPr lang="en-US"/>
        </a:p>
      </dgm:t>
    </dgm:pt>
    <dgm:pt modelId="{4F4B6C10-CD58-DB43-A37F-24A6FD08ED0F}" type="pres">
      <dgm:prSet presAssocID="{D2A707C6-0E91-8144-BDBE-B55204826D27}" presName="textNode" presStyleLbl="bgShp" presStyleIdx="3" presStyleCnt="5"/>
      <dgm:spPr/>
      <dgm:t>
        <a:bodyPr/>
        <a:lstStyle/>
        <a:p>
          <a:endParaRPr lang="en-US"/>
        </a:p>
      </dgm:t>
    </dgm:pt>
    <dgm:pt modelId="{B04BAA6F-E280-5649-978E-D47BCA692F53}" type="pres">
      <dgm:prSet presAssocID="{D2A707C6-0E91-8144-BDBE-B55204826D27}" presName="compChildNode" presStyleCnt="0"/>
      <dgm:spPr/>
      <dgm:t>
        <a:bodyPr/>
        <a:lstStyle/>
        <a:p>
          <a:endParaRPr lang="en-US"/>
        </a:p>
      </dgm:t>
    </dgm:pt>
    <dgm:pt modelId="{2ED2AF36-6784-604C-9556-C676F2D305B4}" type="pres">
      <dgm:prSet presAssocID="{D2A707C6-0E91-8144-BDBE-B55204826D27}" presName="theInnerList" presStyleCnt="0"/>
      <dgm:spPr/>
      <dgm:t>
        <a:bodyPr/>
        <a:lstStyle/>
        <a:p>
          <a:endParaRPr lang="en-US"/>
        </a:p>
      </dgm:t>
    </dgm:pt>
    <dgm:pt modelId="{548D6EDE-B8B3-C746-B02A-81D3EAD378CC}" type="pres">
      <dgm:prSet presAssocID="{AB810B26-0B0A-0E46-AEA9-22C9541B3480}" presName="child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A043391-5FFD-404E-B9CD-9900D2978B88}" type="pres">
      <dgm:prSet presAssocID="{D2A707C6-0E91-8144-BDBE-B55204826D27}" presName="aSpace" presStyleCnt="0"/>
      <dgm:spPr/>
      <dgm:t>
        <a:bodyPr/>
        <a:lstStyle/>
        <a:p>
          <a:endParaRPr lang="en-US"/>
        </a:p>
      </dgm:t>
    </dgm:pt>
    <dgm:pt modelId="{0585A31A-DFAA-4047-A1A4-D8D59E3C3A72}" type="pres">
      <dgm:prSet presAssocID="{CF04471B-2672-AC42-B681-E03987162B5B}" presName="compNode" presStyleCnt="0"/>
      <dgm:spPr/>
      <dgm:t>
        <a:bodyPr/>
        <a:lstStyle/>
        <a:p>
          <a:endParaRPr lang="en-US"/>
        </a:p>
      </dgm:t>
    </dgm:pt>
    <dgm:pt modelId="{D2904A41-28E5-B841-BDD0-D02AAA21D5D0}" type="pres">
      <dgm:prSet presAssocID="{CF04471B-2672-AC42-B681-E03987162B5B}" presName="aNode" presStyleLbl="bgShp" presStyleIdx="4" presStyleCnt="5"/>
      <dgm:spPr/>
      <dgm:t>
        <a:bodyPr/>
        <a:lstStyle/>
        <a:p>
          <a:endParaRPr lang="en-US"/>
        </a:p>
      </dgm:t>
    </dgm:pt>
    <dgm:pt modelId="{08CEF94A-E93E-574E-989A-04C40BF07E2B}" type="pres">
      <dgm:prSet presAssocID="{CF04471B-2672-AC42-B681-E03987162B5B}" presName="textNode" presStyleLbl="bgShp" presStyleIdx="4" presStyleCnt="5"/>
      <dgm:spPr/>
      <dgm:t>
        <a:bodyPr/>
        <a:lstStyle/>
        <a:p>
          <a:endParaRPr lang="en-US"/>
        </a:p>
      </dgm:t>
    </dgm:pt>
    <dgm:pt modelId="{A76A7FA8-FD2C-F54F-9DBD-B7DB3036D0FF}" type="pres">
      <dgm:prSet presAssocID="{CF04471B-2672-AC42-B681-E03987162B5B}" presName="compChildNode" presStyleCnt="0"/>
      <dgm:spPr/>
      <dgm:t>
        <a:bodyPr/>
        <a:lstStyle/>
        <a:p>
          <a:endParaRPr lang="en-US"/>
        </a:p>
      </dgm:t>
    </dgm:pt>
    <dgm:pt modelId="{E06C6E87-597C-914F-BC9A-73B303952AB9}" type="pres">
      <dgm:prSet presAssocID="{CF04471B-2672-AC42-B681-E03987162B5B}" presName="theInnerList" presStyleCnt="0"/>
      <dgm:spPr/>
      <dgm:t>
        <a:bodyPr/>
        <a:lstStyle/>
        <a:p>
          <a:endParaRPr lang="en-US"/>
        </a:p>
      </dgm:t>
    </dgm:pt>
    <dgm:pt modelId="{CB75F928-42A8-694A-BAC0-2BC29682B0C3}" type="pres">
      <dgm:prSet presAssocID="{8E2A642D-4705-AF49-BAD9-9130601CC302}" presName="child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6E63FDE-F8CA-F744-9202-7EAB6142A93F}" srcId="{64B1C973-0182-0343-888C-8B1FBF55A968}" destId="{FCC1073E-90D1-2244-BA4B-C9BDAE7018E3}" srcOrd="0" destOrd="0" parTransId="{9CDE52FE-4CE8-6E4E-8D5D-AD2BB891D809}" sibTransId="{1AF2ABE1-57F2-6E4F-9FA8-1184FBD758E0}"/>
    <dgm:cxn modelId="{5EF088D2-139E-D64C-AF0A-EFC14442FA86}" srcId="{BA72E376-93AA-7B4D-9885-28AF32E8FCD0}" destId="{64B1C973-0182-0343-888C-8B1FBF55A968}" srcOrd="2" destOrd="0" parTransId="{29B41521-B914-FE40-BFC4-CAEE5D6536A5}" sibTransId="{3CCCF409-E713-C24A-9553-8A0A256B7D5F}"/>
    <dgm:cxn modelId="{73D7E87A-10FC-1E47-9F0E-951E01162F1F}" type="presOf" srcId="{7274456E-D11E-6E42-89C9-E7036B04E061}" destId="{FFF01117-2D73-4C4A-8AA2-26B5E57EA22A}" srcOrd="0" destOrd="0" presId="urn:microsoft.com/office/officeart/2005/8/layout/lProcess2"/>
    <dgm:cxn modelId="{B51572B0-A312-D64F-8226-583C73265811}" type="presOf" srcId="{17553587-2D3D-FC4F-8137-B6F55B24A175}" destId="{8D70B0D6-0FC4-4B4B-B3A6-877C0FF37A51}" srcOrd="1" destOrd="0" presId="urn:microsoft.com/office/officeart/2005/8/layout/lProcess2"/>
    <dgm:cxn modelId="{CB7E6000-CBDA-2A4A-8A88-F35298C16512}" type="presOf" srcId="{64B1C973-0182-0343-888C-8B1FBF55A968}" destId="{9FA69D95-BE40-EC4E-979A-EAF928AA7B0B}" srcOrd="1" destOrd="0" presId="urn:microsoft.com/office/officeart/2005/8/layout/lProcess2"/>
    <dgm:cxn modelId="{414E907B-35D6-774D-A73F-E3D93EEC9DC3}" type="presOf" srcId="{17553587-2D3D-FC4F-8137-B6F55B24A175}" destId="{9061850C-66F8-294A-83B1-1E6583C99DE7}" srcOrd="0" destOrd="0" presId="urn:microsoft.com/office/officeart/2005/8/layout/lProcess2"/>
    <dgm:cxn modelId="{3E8957E4-6AFA-CA41-B641-726CB974620E}" type="presOf" srcId="{1286E93E-3D4E-5F40-A299-38A73B219078}" destId="{7A289841-0DFA-DC40-B41C-1ABB1BB9507C}" srcOrd="0" destOrd="0" presId="urn:microsoft.com/office/officeart/2005/8/layout/lProcess2"/>
    <dgm:cxn modelId="{FAA575A3-5FB5-D84C-9157-CA9DEBAD93A2}" srcId="{BA72E376-93AA-7B4D-9885-28AF32E8FCD0}" destId="{CF04471B-2672-AC42-B681-E03987162B5B}" srcOrd="4" destOrd="0" parTransId="{EF65FC60-47DB-9B46-88F0-A9E6650944D0}" sibTransId="{69F0FA8E-F017-6440-81D5-65A27BC7301E}"/>
    <dgm:cxn modelId="{72E36CE7-AEB5-5448-8DDA-B687544CAF77}" type="presOf" srcId="{0C55DB15-68B7-6846-9986-2C88DD67F02C}" destId="{7ABC80D2-827C-C244-8E22-58D79F96E4BC}" srcOrd="1" destOrd="0" presId="urn:microsoft.com/office/officeart/2005/8/layout/lProcess2"/>
    <dgm:cxn modelId="{48C3BE14-FEFF-EF4C-B5C3-740FCA21D859}" srcId="{BA72E376-93AA-7B4D-9885-28AF32E8FCD0}" destId="{17553587-2D3D-FC4F-8137-B6F55B24A175}" srcOrd="0" destOrd="0" parTransId="{AAD6EF3C-7740-3E4C-A83E-96AAE81658CF}" sibTransId="{F44BECFC-EFD4-6144-BFA1-E5B06586B633}"/>
    <dgm:cxn modelId="{DFED623F-B037-6444-B390-3F382C5107D2}" srcId="{0C55DB15-68B7-6846-9986-2C88DD67F02C}" destId="{7274456E-D11E-6E42-89C9-E7036B04E061}" srcOrd="0" destOrd="0" parTransId="{501B6CF1-4DE8-3F49-AB1D-2F9B7194EB7E}" sibTransId="{3307B062-95DF-224B-B5BB-2B07AB821E42}"/>
    <dgm:cxn modelId="{E78FCCE1-04E2-024E-9737-77B681D614D0}" srcId="{BA72E376-93AA-7B4D-9885-28AF32E8FCD0}" destId="{D2A707C6-0E91-8144-BDBE-B55204826D27}" srcOrd="3" destOrd="0" parTransId="{F2E9205F-8629-7249-BCF1-197AF3DD5861}" sibTransId="{82697742-FE9D-0645-B374-E12FBC7CB575}"/>
    <dgm:cxn modelId="{CDBBA705-9656-0B47-8E8C-30BB27FE6F7F}" type="presOf" srcId="{8E2A642D-4705-AF49-BAD9-9130601CC302}" destId="{CB75F928-42A8-694A-BAC0-2BC29682B0C3}" srcOrd="0" destOrd="0" presId="urn:microsoft.com/office/officeart/2005/8/layout/lProcess2"/>
    <dgm:cxn modelId="{46DF06EF-BD48-FB40-A645-060FEDAEDE7A}" type="presOf" srcId="{FCC1073E-90D1-2244-BA4B-C9BDAE7018E3}" destId="{F3794D44-2421-604F-9FD1-6C436C8561DE}" srcOrd="0" destOrd="0" presId="urn:microsoft.com/office/officeart/2005/8/layout/lProcess2"/>
    <dgm:cxn modelId="{612D204D-D926-D042-B13D-40DBA5645E6C}" srcId="{17553587-2D3D-FC4F-8137-B6F55B24A175}" destId="{1286E93E-3D4E-5F40-A299-38A73B219078}" srcOrd="0" destOrd="0" parTransId="{9FE1951F-60F6-EC4C-8351-64E56839097B}" sibTransId="{7C4BBB3D-2E9F-BD46-83A4-82A0B58D05BF}"/>
    <dgm:cxn modelId="{C2E4A999-F670-7844-AB7B-5D560AC7F999}" srcId="{D2A707C6-0E91-8144-BDBE-B55204826D27}" destId="{AB810B26-0B0A-0E46-AEA9-22C9541B3480}" srcOrd="0" destOrd="0" parTransId="{C6F50772-FD02-2F41-AC4A-C94C4D20B33B}" sibTransId="{F979FD07-152C-E642-B13E-D867E2DE64FE}"/>
    <dgm:cxn modelId="{6DC1D2A1-98D8-814C-AF39-A7BEA93F8584}" type="presOf" srcId="{0C55DB15-68B7-6846-9986-2C88DD67F02C}" destId="{B2BA994D-30F9-6C41-A55D-ED7B7441E20B}" srcOrd="0" destOrd="0" presId="urn:microsoft.com/office/officeart/2005/8/layout/lProcess2"/>
    <dgm:cxn modelId="{0D583322-4DE0-CC4E-B487-AC695E4BFC69}" srcId="{BA72E376-93AA-7B4D-9885-28AF32E8FCD0}" destId="{0C55DB15-68B7-6846-9986-2C88DD67F02C}" srcOrd="1" destOrd="0" parTransId="{E374D18C-FC37-7E46-8DF0-A696CFB37577}" sibTransId="{9B873074-9EDC-1343-A88A-19E42D2B3F39}"/>
    <dgm:cxn modelId="{EAACCA8B-EB36-9042-B180-9FC809197B89}" type="presOf" srcId="{D2A707C6-0E91-8144-BDBE-B55204826D27}" destId="{9E9C8D55-3148-6340-864D-ABBC62D922A9}" srcOrd="0" destOrd="0" presId="urn:microsoft.com/office/officeart/2005/8/layout/lProcess2"/>
    <dgm:cxn modelId="{294CAAD9-BE41-A74A-BDC5-DFC703591853}" type="presOf" srcId="{BA72E376-93AA-7B4D-9885-28AF32E8FCD0}" destId="{E71AEFF5-B35F-3E4F-9A69-85A29FBB056F}" srcOrd="0" destOrd="0" presId="urn:microsoft.com/office/officeart/2005/8/layout/lProcess2"/>
    <dgm:cxn modelId="{77E8B786-58B2-7B45-8203-1EF757597BC3}" type="presOf" srcId="{AB810B26-0B0A-0E46-AEA9-22C9541B3480}" destId="{548D6EDE-B8B3-C746-B02A-81D3EAD378CC}" srcOrd="0" destOrd="0" presId="urn:microsoft.com/office/officeart/2005/8/layout/lProcess2"/>
    <dgm:cxn modelId="{D79828F9-EC04-5C41-91BE-8534BE9D90DC}" srcId="{CF04471B-2672-AC42-B681-E03987162B5B}" destId="{8E2A642D-4705-AF49-BAD9-9130601CC302}" srcOrd="0" destOrd="0" parTransId="{CF1BC13E-6945-CA4C-9A70-4B416793648F}" sibTransId="{F069093E-8665-E844-8AAB-E7FBF4EB7830}"/>
    <dgm:cxn modelId="{E7CD3FE9-390D-DC4C-82F2-7B32BABDA3C6}" type="presOf" srcId="{D2A707C6-0E91-8144-BDBE-B55204826D27}" destId="{4F4B6C10-CD58-DB43-A37F-24A6FD08ED0F}" srcOrd="1" destOrd="0" presId="urn:microsoft.com/office/officeart/2005/8/layout/lProcess2"/>
    <dgm:cxn modelId="{9E91753F-18E0-DD46-911D-D0C8589DF698}" type="presOf" srcId="{64B1C973-0182-0343-888C-8B1FBF55A968}" destId="{723A76A5-AF66-704D-89E4-E12C687128C3}" srcOrd="0" destOrd="0" presId="urn:microsoft.com/office/officeart/2005/8/layout/lProcess2"/>
    <dgm:cxn modelId="{3AB48946-0522-CD49-8B58-89A36FB1EA27}" type="presOf" srcId="{CF04471B-2672-AC42-B681-E03987162B5B}" destId="{D2904A41-28E5-B841-BDD0-D02AAA21D5D0}" srcOrd="0" destOrd="0" presId="urn:microsoft.com/office/officeart/2005/8/layout/lProcess2"/>
    <dgm:cxn modelId="{BC4207A8-2E5C-D549-A96D-9C168FF89087}" type="presOf" srcId="{CF04471B-2672-AC42-B681-E03987162B5B}" destId="{08CEF94A-E93E-574E-989A-04C40BF07E2B}" srcOrd="1" destOrd="0" presId="urn:microsoft.com/office/officeart/2005/8/layout/lProcess2"/>
    <dgm:cxn modelId="{A631739E-3B14-AF4D-9AC7-1E23B5D319AC}" type="presParOf" srcId="{E71AEFF5-B35F-3E4F-9A69-85A29FBB056F}" destId="{D8BE2D59-81BB-2743-800B-6E98E3E455F2}" srcOrd="0" destOrd="0" presId="urn:microsoft.com/office/officeart/2005/8/layout/lProcess2"/>
    <dgm:cxn modelId="{2050DC01-60F9-614B-A85D-04079FB2BB42}" type="presParOf" srcId="{D8BE2D59-81BB-2743-800B-6E98E3E455F2}" destId="{9061850C-66F8-294A-83B1-1E6583C99DE7}" srcOrd="0" destOrd="0" presId="urn:microsoft.com/office/officeart/2005/8/layout/lProcess2"/>
    <dgm:cxn modelId="{DC190FFF-4B75-C84A-A768-9F60493DC849}" type="presParOf" srcId="{D8BE2D59-81BB-2743-800B-6E98E3E455F2}" destId="{8D70B0D6-0FC4-4B4B-B3A6-877C0FF37A51}" srcOrd="1" destOrd="0" presId="urn:microsoft.com/office/officeart/2005/8/layout/lProcess2"/>
    <dgm:cxn modelId="{A525EDB0-B66D-9147-A4DC-FB110E9735B1}" type="presParOf" srcId="{D8BE2D59-81BB-2743-800B-6E98E3E455F2}" destId="{5A5C8930-B167-E541-BA27-83AD1BCBE719}" srcOrd="2" destOrd="0" presId="urn:microsoft.com/office/officeart/2005/8/layout/lProcess2"/>
    <dgm:cxn modelId="{8D8FE6F7-30CF-2D4D-B7C3-DD2D73F769B3}" type="presParOf" srcId="{5A5C8930-B167-E541-BA27-83AD1BCBE719}" destId="{230831EC-FC11-D940-9F5D-AC53B79AA041}" srcOrd="0" destOrd="0" presId="urn:microsoft.com/office/officeart/2005/8/layout/lProcess2"/>
    <dgm:cxn modelId="{A8D48428-05B0-E34B-921B-F16BD2394524}" type="presParOf" srcId="{230831EC-FC11-D940-9F5D-AC53B79AA041}" destId="{7A289841-0DFA-DC40-B41C-1ABB1BB9507C}" srcOrd="0" destOrd="0" presId="urn:microsoft.com/office/officeart/2005/8/layout/lProcess2"/>
    <dgm:cxn modelId="{F6138212-0E5C-8945-91B9-1A616A9142D3}" type="presParOf" srcId="{E71AEFF5-B35F-3E4F-9A69-85A29FBB056F}" destId="{093001CC-44ED-3049-AEA9-7C2F91806448}" srcOrd="1" destOrd="0" presId="urn:microsoft.com/office/officeart/2005/8/layout/lProcess2"/>
    <dgm:cxn modelId="{593093DB-7FF3-FB4D-BA3A-EC4FAB2A0C55}" type="presParOf" srcId="{E71AEFF5-B35F-3E4F-9A69-85A29FBB056F}" destId="{A22C07BD-C9AB-774D-9D9A-D68C2D6502ED}" srcOrd="2" destOrd="0" presId="urn:microsoft.com/office/officeart/2005/8/layout/lProcess2"/>
    <dgm:cxn modelId="{AF43C0B6-1497-2B45-AB05-97E5B4DF4391}" type="presParOf" srcId="{A22C07BD-C9AB-774D-9D9A-D68C2D6502ED}" destId="{B2BA994D-30F9-6C41-A55D-ED7B7441E20B}" srcOrd="0" destOrd="0" presId="urn:microsoft.com/office/officeart/2005/8/layout/lProcess2"/>
    <dgm:cxn modelId="{B40C77D1-A0D6-384A-A7DE-30A6D47B87D6}" type="presParOf" srcId="{A22C07BD-C9AB-774D-9D9A-D68C2D6502ED}" destId="{7ABC80D2-827C-C244-8E22-58D79F96E4BC}" srcOrd="1" destOrd="0" presId="urn:microsoft.com/office/officeart/2005/8/layout/lProcess2"/>
    <dgm:cxn modelId="{F5279AFF-FC7A-6E4C-9193-11758B0F96F3}" type="presParOf" srcId="{A22C07BD-C9AB-774D-9D9A-D68C2D6502ED}" destId="{63276522-4A8E-0E4B-8044-86029389C521}" srcOrd="2" destOrd="0" presId="urn:microsoft.com/office/officeart/2005/8/layout/lProcess2"/>
    <dgm:cxn modelId="{D453334F-A69E-4440-8838-D0E7EA63B5BB}" type="presParOf" srcId="{63276522-4A8E-0E4B-8044-86029389C521}" destId="{5A5430A4-48C0-C346-BCB3-3D1B8DE88CCA}" srcOrd="0" destOrd="0" presId="urn:microsoft.com/office/officeart/2005/8/layout/lProcess2"/>
    <dgm:cxn modelId="{C6D761B0-B110-E04F-807C-956A80E906E5}" type="presParOf" srcId="{5A5430A4-48C0-C346-BCB3-3D1B8DE88CCA}" destId="{FFF01117-2D73-4C4A-8AA2-26B5E57EA22A}" srcOrd="0" destOrd="0" presId="urn:microsoft.com/office/officeart/2005/8/layout/lProcess2"/>
    <dgm:cxn modelId="{689C7E9C-597D-A541-9C63-E263C4127C9D}" type="presParOf" srcId="{E71AEFF5-B35F-3E4F-9A69-85A29FBB056F}" destId="{B30A2049-8A66-6A49-A2FE-89110EA51DC0}" srcOrd="3" destOrd="0" presId="urn:microsoft.com/office/officeart/2005/8/layout/lProcess2"/>
    <dgm:cxn modelId="{8A8885B2-A3ED-0E4C-8C77-9B70F3064E57}" type="presParOf" srcId="{E71AEFF5-B35F-3E4F-9A69-85A29FBB056F}" destId="{EB67BA81-261E-4B49-AF00-7888DCA50827}" srcOrd="4" destOrd="0" presId="urn:microsoft.com/office/officeart/2005/8/layout/lProcess2"/>
    <dgm:cxn modelId="{B19CCD6F-D6D6-8342-90D8-16BEDD6C46D1}" type="presParOf" srcId="{EB67BA81-261E-4B49-AF00-7888DCA50827}" destId="{723A76A5-AF66-704D-89E4-E12C687128C3}" srcOrd="0" destOrd="0" presId="urn:microsoft.com/office/officeart/2005/8/layout/lProcess2"/>
    <dgm:cxn modelId="{44003A28-8C75-EB42-B0C8-BE65828CF886}" type="presParOf" srcId="{EB67BA81-261E-4B49-AF00-7888DCA50827}" destId="{9FA69D95-BE40-EC4E-979A-EAF928AA7B0B}" srcOrd="1" destOrd="0" presId="urn:microsoft.com/office/officeart/2005/8/layout/lProcess2"/>
    <dgm:cxn modelId="{D2F9E1BC-7C46-D141-9E40-40131B8A99CB}" type="presParOf" srcId="{EB67BA81-261E-4B49-AF00-7888DCA50827}" destId="{2AB1DDFC-56E8-6841-B976-0EDC74C7BD16}" srcOrd="2" destOrd="0" presId="urn:microsoft.com/office/officeart/2005/8/layout/lProcess2"/>
    <dgm:cxn modelId="{7E74F540-F41C-2348-999C-631896D85D6C}" type="presParOf" srcId="{2AB1DDFC-56E8-6841-B976-0EDC74C7BD16}" destId="{41866185-9B66-7946-AD24-7601EF9BE8A9}" srcOrd="0" destOrd="0" presId="urn:microsoft.com/office/officeart/2005/8/layout/lProcess2"/>
    <dgm:cxn modelId="{FA6802AD-AB04-4248-A9A0-16A9A8118C72}" type="presParOf" srcId="{41866185-9B66-7946-AD24-7601EF9BE8A9}" destId="{F3794D44-2421-604F-9FD1-6C436C8561DE}" srcOrd="0" destOrd="0" presId="urn:microsoft.com/office/officeart/2005/8/layout/lProcess2"/>
    <dgm:cxn modelId="{1F0190DA-A6D1-AE40-AC34-7656EA2B06AB}" type="presParOf" srcId="{E71AEFF5-B35F-3E4F-9A69-85A29FBB056F}" destId="{FECBA00A-747B-7E4B-A756-DCD93C92DACA}" srcOrd="5" destOrd="0" presId="urn:microsoft.com/office/officeart/2005/8/layout/lProcess2"/>
    <dgm:cxn modelId="{3F472F9D-1AC7-B14B-9345-98B99A1D504B}" type="presParOf" srcId="{E71AEFF5-B35F-3E4F-9A69-85A29FBB056F}" destId="{8A48EC06-0FCB-DE49-BDFA-2F2D46071650}" srcOrd="6" destOrd="0" presId="urn:microsoft.com/office/officeart/2005/8/layout/lProcess2"/>
    <dgm:cxn modelId="{F36655C7-7B22-BB43-89F9-2EB741711CE8}" type="presParOf" srcId="{8A48EC06-0FCB-DE49-BDFA-2F2D46071650}" destId="{9E9C8D55-3148-6340-864D-ABBC62D922A9}" srcOrd="0" destOrd="0" presId="urn:microsoft.com/office/officeart/2005/8/layout/lProcess2"/>
    <dgm:cxn modelId="{870CDE8C-A1F9-C946-8296-0C5014E19835}" type="presParOf" srcId="{8A48EC06-0FCB-DE49-BDFA-2F2D46071650}" destId="{4F4B6C10-CD58-DB43-A37F-24A6FD08ED0F}" srcOrd="1" destOrd="0" presId="urn:microsoft.com/office/officeart/2005/8/layout/lProcess2"/>
    <dgm:cxn modelId="{A6AC2FE3-1CBA-E745-805D-61FAD8F6C0A7}" type="presParOf" srcId="{8A48EC06-0FCB-DE49-BDFA-2F2D46071650}" destId="{B04BAA6F-E280-5649-978E-D47BCA692F53}" srcOrd="2" destOrd="0" presId="urn:microsoft.com/office/officeart/2005/8/layout/lProcess2"/>
    <dgm:cxn modelId="{E4C401DD-8A45-9949-B8B4-0D09D3BE190A}" type="presParOf" srcId="{B04BAA6F-E280-5649-978E-D47BCA692F53}" destId="{2ED2AF36-6784-604C-9556-C676F2D305B4}" srcOrd="0" destOrd="0" presId="urn:microsoft.com/office/officeart/2005/8/layout/lProcess2"/>
    <dgm:cxn modelId="{F77E8E70-F03E-7F4E-A1ED-674187483ABF}" type="presParOf" srcId="{2ED2AF36-6784-604C-9556-C676F2D305B4}" destId="{548D6EDE-B8B3-C746-B02A-81D3EAD378CC}" srcOrd="0" destOrd="0" presId="urn:microsoft.com/office/officeart/2005/8/layout/lProcess2"/>
    <dgm:cxn modelId="{12B7915C-4FF4-E449-B83A-4A2B4F38998D}" type="presParOf" srcId="{E71AEFF5-B35F-3E4F-9A69-85A29FBB056F}" destId="{FA043391-5FFD-404E-B9CD-9900D2978B88}" srcOrd="7" destOrd="0" presId="urn:microsoft.com/office/officeart/2005/8/layout/lProcess2"/>
    <dgm:cxn modelId="{AD2A9505-1361-EA42-A521-BCA34D40DD92}" type="presParOf" srcId="{E71AEFF5-B35F-3E4F-9A69-85A29FBB056F}" destId="{0585A31A-DFAA-4047-A1A4-D8D59E3C3A72}" srcOrd="8" destOrd="0" presId="urn:microsoft.com/office/officeart/2005/8/layout/lProcess2"/>
    <dgm:cxn modelId="{17E94E0D-66C8-E944-B42A-32AD416439F0}" type="presParOf" srcId="{0585A31A-DFAA-4047-A1A4-D8D59E3C3A72}" destId="{D2904A41-28E5-B841-BDD0-D02AAA21D5D0}" srcOrd="0" destOrd="0" presId="urn:microsoft.com/office/officeart/2005/8/layout/lProcess2"/>
    <dgm:cxn modelId="{AA98C200-548D-6E46-9195-6B988B22322B}" type="presParOf" srcId="{0585A31A-DFAA-4047-A1A4-D8D59E3C3A72}" destId="{08CEF94A-E93E-574E-989A-04C40BF07E2B}" srcOrd="1" destOrd="0" presId="urn:microsoft.com/office/officeart/2005/8/layout/lProcess2"/>
    <dgm:cxn modelId="{9955CA61-CC9D-884E-B7C9-F08BB1378F5D}" type="presParOf" srcId="{0585A31A-DFAA-4047-A1A4-D8D59E3C3A72}" destId="{A76A7FA8-FD2C-F54F-9DBD-B7DB3036D0FF}" srcOrd="2" destOrd="0" presId="urn:microsoft.com/office/officeart/2005/8/layout/lProcess2"/>
    <dgm:cxn modelId="{9B3F4419-E2DB-E240-8DE7-D647C0742EAC}" type="presParOf" srcId="{A76A7FA8-FD2C-F54F-9DBD-B7DB3036D0FF}" destId="{E06C6E87-597C-914F-BC9A-73B303952AB9}" srcOrd="0" destOrd="0" presId="urn:microsoft.com/office/officeart/2005/8/layout/lProcess2"/>
    <dgm:cxn modelId="{0B0AF696-3EDC-6A42-A9AF-BFDD67337721}" type="presParOf" srcId="{E06C6E87-597C-914F-BC9A-73B303952AB9}" destId="{CB75F928-42A8-694A-BAC0-2BC29682B0C3}" srcOrd="0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C636429-2738-F546-A916-80EEDF1E10FA}" type="doc">
      <dgm:prSet loTypeId="urn:microsoft.com/office/officeart/2005/8/layout/bProcess3" loCatId="process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09C3467-9E26-444A-9A55-589C58FED186}">
      <dgm:prSet/>
      <dgm:spPr>
        <a:solidFill>
          <a:schemeClr val="accent4"/>
        </a:solidFill>
      </dgm:spPr>
      <dgm:t>
        <a:bodyPr/>
        <a:lstStyle/>
        <a:p>
          <a:pPr rtl="0"/>
          <a:r>
            <a:rPr lang="en-US" dirty="0" smtClean="0"/>
            <a:t>A communication pathway connecting two or more devices</a:t>
          </a:r>
          <a:endParaRPr lang="en-US" dirty="0"/>
        </a:p>
      </dgm:t>
    </dgm:pt>
    <dgm:pt modelId="{9A6D1CD1-0E23-9142-A2F9-0C44E776B3B9}" type="parTrans" cxnId="{4870A548-57CA-A440-9FB7-55EC1395DD57}">
      <dgm:prSet/>
      <dgm:spPr/>
      <dgm:t>
        <a:bodyPr/>
        <a:lstStyle/>
        <a:p>
          <a:endParaRPr lang="en-US"/>
        </a:p>
      </dgm:t>
    </dgm:pt>
    <dgm:pt modelId="{27D62082-75CC-184C-9FB7-60E6C8978923}" type="sibTrans" cxnId="{4870A548-57CA-A440-9FB7-55EC1395DD57}">
      <dgm:prSet/>
      <dgm:spPr/>
      <dgm:t>
        <a:bodyPr/>
        <a:lstStyle/>
        <a:p>
          <a:endParaRPr lang="en-US" dirty="0"/>
        </a:p>
      </dgm:t>
    </dgm:pt>
    <dgm:pt modelId="{8F003CF4-8A60-984A-9D02-B6B83050EFD0}">
      <dgm:prSet/>
      <dgm:spPr>
        <a:solidFill>
          <a:schemeClr val="accent4"/>
        </a:solidFill>
      </dgm:spPr>
      <dgm:t>
        <a:bodyPr/>
        <a:lstStyle/>
        <a:p>
          <a:pPr rtl="0"/>
          <a:r>
            <a:rPr lang="en-US" dirty="0" smtClean="0"/>
            <a:t>Key characteristic is that it is a shared transmission medium</a:t>
          </a:r>
          <a:endParaRPr lang="en-US" dirty="0"/>
        </a:p>
      </dgm:t>
    </dgm:pt>
    <dgm:pt modelId="{E5F39706-E472-1549-A1DE-3650F1A7EE56}" type="parTrans" cxnId="{FF41DF3B-8F02-5945-B921-3CCF47CC9A4F}">
      <dgm:prSet/>
      <dgm:spPr/>
      <dgm:t>
        <a:bodyPr/>
        <a:lstStyle/>
        <a:p>
          <a:endParaRPr lang="en-US"/>
        </a:p>
      </dgm:t>
    </dgm:pt>
    <dgm:pt modelId="{3657E415-3A19-C14A-A100-CDCD225A6C98}" type="sibTrans" cxnId="{FF41DF3B-8F02-5945-B921-3CCF47CC9A4F}">
      <dgm:prSet/>
      <dgm:spPr/>
      <dgm:t>
        <a:bodyPr/>
        <a:lstStyle/>
        <a:p>
          <a:endParaRPr lang="en-US"/>
        </a:p>
      </dgm:t>
    </dgm:pt>
    <dgm:pt modelId="{CB4A86C1-E3C9-3F4E-A3D7-ADA5832AF8F4}">
      <dgm:prSet/>
      <dgm:spPr/>
      <dgm:t>
        <a:bodyPr/>
        <a:lstStyle/>
        <a:p>
          <a:pPr rtl="0"/>
          <a:r>
            <a:rPr lang="en-US" dirty="0" smtClean="0"/>
            <a:t>Signals transmitted by any one device are available for reception by all other devices attached to the bus</a:t>
          </a:r>
          <a:endParaRPr lang="en-US" dirty="0"/>
        </a:p>
      </dgm:t>
    </dgm:pt>
    <dgm:pt modelId="{B8D28C66-3AC0-A149-A08C-BA984C1BC79C}" type="parTrans" cxnId="{75CA6EDC-3FAF-5149-9018-8FED8A7BD37D}">
      <dgm:prSet/>
      <dgm:spPr/>
      <dgm:t>
        <a:bodyPr/>
        <a:lstStyle/>
        <a:p>
          <a:endParaRPr lang="en-US"/>
        </a:p>
      </dgm:t>
    </dgm:pt>
    <dgm:pt modelId="{953D51F2-F817-5E4D-8D86-196CB93CCC36}" type="sibTrans" cxnId="{75CA6EDC-3FAF-5149-9018-8FED8A7BD37D}">
      <dgm:prSet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n-US" dirty="0"/>
        </a:p>
      </dgm:t>
    </dgm:pt>
    <dgm:pt modelId="{CE39FD04-B2A9-5A45-85CD-5495455BDD3B}">
      <dgm:prSet/>
      <dgm:spPr/>
      <dgm:t>
        <a:bodyPr/>
        <a:lstStyle/>
        <a:p>
          <a:pPr rtl="0"/>
          <a:r>
            <a:rPr lang="en-US" dirty="0" smtClean="0"/>
            <a:t>If two devices transmit during the same time period their signals will overlap and become garbled</a:t>
          </a:r>
          <a:endParaRPr lang="en-US" dirty="0"/>
        </a:p>
      </dgm:t>
    </dgm:pt>
    <dgm:pt modelId="{BD4BE912-0DB4-7E40-A21B-E9232D61E886}" type="parTrans" cxnId="{2059DCFF-53E0-974E-A713-1C509D93A546}">
      <dgm:prSet/>
      <dgm:spPr/>
      <dgm:t>
        <a:bodyPr/>
        <a:lstStyle/>
        <a:p>
          <a:endParaRPr lang="en-US"/>
        </a:p>
      </dgm:t>
    </dgm:pt>
    <dgm:pt modelId="{8E79852C-9C95-DA4F-BA96-D2C0410A69D0}" type="sibTrans" cxnId="{2059DCFF-53E0-974E-A713-1C509D93A546}">
      <dgm:prSet/>
      <dgm:spPr/>
      <dgm:t>
        <a:bodyPr/>
        <a:lstStyle/>
        <a:p>
          <a:endParaRPr lang="en-US"/>
        </a:p>
      </dgm:t>
    </dgm:pt>
    <dgm:pt modelId="{853B68A4-E045-6C44-81AC-BD6D2EDD6120}">
      <dgm:prSet/>
      <dgm:spPr>
        <a:solidFill>
          <a:schemeClr val="accent3"/>
        </a:solidFill>
      </dgm:spPr>
      <dgm:t>
        <a:bodyPr/>
        <a:lstStyle/>
        <a:p>
          <a:pPr rtl="0"/>
          <a:r>
            <a:rPr lang="en-US" dirty="0" smtClean="0"/>
            <a:t>Typically consists of multiple communication lines</a:t>
          </a:r>
          <a:endParaRPr lang="en-US" dirty="0"/>
        </a:p>
      </dgm:t>
    </dgm:pt>
    <dgm:pt modelId="{E4A0037A-F217-1844-B047-E9B0F378373C}" type="parTrans" cxnId="{15A5C6EC-52BB-DB46-B48C-669F4803E4F1}">
      <dgm:prSet/>
      <dgm:spPr/>
      <dgm:t>
        <a:bodyPr/>
        <a:lstStyle/>
        <a:p>
          <a:endParaRPr lang="en-US"/>
        </a:p>
      </dgm:t>
    </dgm:pt>
    <dgm:pt modelId="{C2D31CE6-9201-EC44-B718-1FF04AE572E4}" type="sibTrans" cxnId="{15A5C6EC-52BB-DB46-B48C-669F4803E4F1}">
      <dgm:prSet/>
      <dgm:spPr/>
      <dgm:t>
        <a:bodyPr/>
        <a:lstStyle/>
        <a:p>
          <a:endParaRPr lang="en-US" dirty="0"/>
        </a:p>
      </dgm:t>
    </dgm:pt>
    <dgm:pt modelId="{5E2D62BE-266A-0D45-B906-1B29BDF34799}">
      <dgm:prSet/>
      <dgm:spPr>
        <a:solidFill>
          <a:schemeClr val="accent3"/>
        </a:solidFill>
      </dgm:spPr>
      <dgm:t>
        <a:bodyPr/>
        <a:lstStyle/>
        <a:p>
          <a:pPr rtl="0"/>
          <a:r>
            <a:rPr lang="en-US" dirty="0" smtClean="0"/>
            <a:t>Each line is capable of transmitting signals representing binary 1 and binary 0</a:t>
          </a:r>
          <a:endParaRPr lang="en-US" dirty="0"/>
        </a:p>
      </dgm:t>
    </dgm:pt>
    <dgm:pt modelId="{D610DF42-3128-7A46-9764-92CC058A4459}" type="parTrans" cxnId="{EF81B034-F645-CB4C-B13B-6979989D1400}">
      <dgm:prSet/>
      <dgm:spPr/>
      <dgm:t>
        <a:bodyPr/>
        <a:lstStyle/>
        <a:p>
          <a:endParaRPr lang="en-US"/>
        </a:p>
      </dgm:t>
    </dgm:pt>
    <dgm:pt modelId="{61584508-4468-A04C-B932-71D19C1A3A71}" type="sibTrans" cxnId="{EF81B034-F645-CB4C-B13B-6979989D1400}">
      <dgm:prSet/>
      <dgm:spPr/>
      <dgm:t>
        <a:bodyPr/>
        <a:lstStyle/>
        <a:p>
          <a:endParaRPr lang="en-US"/>
        </a:p>
      </dgm:t>
    </dgm:pt>
    <dgm:pt modelId="{1DD15041-7803-0446-9821-1DE8F32CE256}">
      <dgm:prSet/>
      <dgm:spPr>
        <a:solidFill>
          <a:schemeClr val="accent3"/>
        </a:solidFill>
      </dgm:spPr>
      <dgm:t>
        <a:bodyPr/>
        <a:lstStyle/>
        <a:p>
          <a:pPr rtl="0"/>
          <a:r>
            <a:rPr lang="en-US" dirty="0" smtClean="0"/>
            <a:t>Computer systems contain a number of different buses that provide pathways between components at various levels of the computer system hierarchy</a:t>
          </a:r>
          <a:endParaRPr lang="en-US" dirty="0"/>
        </a:p>
      </dgm:t>
    </dgm:pt>
    <dgm:pt modelId="{19707EF3-5F9A-B24F-A7F5-F811CD9FA81C}" type="parTrans" cxnId="{BD11BB93-7303-7D44-B65C-8B362008FC53}">
      <dgm:prSet/>
      <dgm:spPr/>
      <dgm:t>
        <a:bodyPr/>
        <a:lstStyle/>
        <a:p>
          <a:endParaRPr lang="en-US"/>
        </a:p>
      </dgm:t>
    </dgm:pt>
    <dgm:pt modelId="{893785DB-B566-C34C-9F83-50CFBE946D7E}" type="sibTrans" cxnId="{BD11BB93-7303-7D44-B65C-8B362008FC53}">
      <dgm:prSet/>
      <dgm:spPr/>
      <dgm:t>
        <a:bodyPr/>
        <a:lstStyle/>
        <a:p>
          <a:endParaRPr lang="en-US" dirty="0"/>
        </a:p>
      </dgm:t>
    </dgm:pt>
    <dgm:pt modelId="{7525A05C-DEEF-D049-B433-AEDEF823843A}">
      <dgm:prSet/>
      <dgm:spPr/>
      <dgm:t>
        <a:bodyPr/>
        <a:lstStyle/>
        <a:p>
          <a:pPr rtl="0"/>
          <a:r>
            <a:rPr lang="en-US" i="1" dirty="0" smtClean="0"/>
            <a:t>System bus</a:t>
          </a:r>
          <a:endParaRPr lang="en-US" dirty="0"/>
        </a:p>
      </dgm:t>
    </dgm:pt>
    <dgm:pt modelId="{E735B630-CC49-9E48-8EED-DA8014D4EE6B}" type="parTrans" cxnId="{FD2E9F45-5DFA-CE49-BAD9-A76390B6C77C}">
      <dgm:prSet/>
      <dgm:spPr/>
      <dgm:t>
        <a:bodyPr/>
        <a:lstStyle/>
        <a:p>
          <a:endParaRPr lang="en-US"/>
        </a:p>
      </dgm:t>
    </dgm:pt>
    <dgm:pt modelId="{D77C5A79-43C5-E749-B5E4-BAA9AF38EDBC}" type="sibTrans" cxnId="{FD2E9F45-5DFA-CE49-BAD9-A76390B6C77C}">
      <dgm:prSet/>
      <dgm:spPr/>
      <dgm:t>
        <a:bodyPr/>
        <a:lstStyle/>
        <a:p>
          <a:endParaRPr lang="en-US" dirty="0"/>
        </a:p>
      </dgm:t>
    </dgm:pt>
    <dgm:pt modelId="{C55C8E9B-FD37-074C-BFF6-DD30EBBEBEA5}">
      <dgm:prSet/>
      <dgm:spPr/>
      <dgm:t>
        <a:bodyPr/>
        <a:lstStyle/>
        <a:p>
          <a:pPr rtl="0"/>
          <a:r>
            <a:rPr lang="en-US" dirty="0" smtClean="0"/>
            <a:t>A bus that connects major computer components (processor, memory, I/O)</a:t>
          </a:r>
          <a:endParaRPr lang="en-US" dirty="0"/>
        </a:p>
      </dgm:t>
    </dgm:pt>
    <dgm:pt modelId="{F23FBEB8-51B6-D54D-A709-F8CF761EE4F2}" type="parTrans" cxnId="{3413FAC6-9E2A-6D4C-8592-9F31D272D137}">
      <dgm:prSet/>
      <dgm:spPr/>
      <dgm:t>
        <a:bodyPr/>
        <a:lstStyle/>
        <a:p>
          <a:endParaRPr lang="en-US"/>
        </a:p>
      </dgm:t>
    </dgm:pt>
    <dgm:pt modelId="{F1D0A3C7-FD5B-B843-88CC-469769BC25B8}" type="sibTrans" cxnId="{3413FAC6-9E2A-6D4C-8592-9F31D272D137}">
      <dgm:prSet/>
      <dgm:spPr/>
      <dgm:t>
        <a:bodyPr/>
        <a:lstStyle/>
        <a:p>
          <a:endParaRPr lang="en-US"/>
        </a:p>
      </dgm:t>
    </dgm:pt>
    <dgm:pt modelId="{FED9EA23-173A-404C-87C6-AC58E07F2389}">
      <dgm:prSet/>
      <dgm:spPr>
        <a:solidFill>
          <a:schemeClr val="accent4"/>
        </a:solidFill>
      </dgm:spPr>
      <dgm:t>
        <a:bodyPr/>
        <a:lstStyle/>
        <a:p>
          <a:pPr rtl="0"/>
          <a:r>
            <a:rPr lang="en-GB" dirty="0" smtClean="0"/>
            <a:t>The most common computer interconnection structures are based on the use of one or more system buses</a:t>
          </a:r>
          <a:endParaRPr lang="en-GB" dirty="0"/>
        </a:p>
      </dgm:t>
    </dgm:pt>
    <dgm:pt modelId="{EF95EAB5-4B6A-7B46-9805-48F1555C5601}" type="parTrans" cxnId="{ED2CF9DF-E8F0-A14C-B970-12021D55A99B}">
      <dgm:prSet/>
      <dgm:spPr/>
      <dgm:t>
        <a:bodyPr/>
        <a:lstStyle/>
        <a:p>
          <a:endParaRPr lang="en-US"/>
        </a:p>
      </dgm:t>
    </dgm:pt>
    <dgm:pt modelId="{E1DD6C9C-D477-2440-99E1-8F42B7070D9F}" type="sibTrans" cxnId="{ED2CF9DF-E8F0-A14C-B970-12021D55A99B}">
      <dgm:prSet/>
      <dgm:spPr/>
      <dgm:t>
        <a:bodyPr/>
        <a:lstStyle/>
        <a:p>
          <a:endParaRPr lang="en-US"/>
        </a:p>
      </dgm:t>
    </dgm:pt>
    <dgm:pt modelId="{C1E8BCA6-215E-E746-AEBE-E22E0BFEF693}" type="pres">
      <dgm:prSet presAssocID="{1C636429-2738-F546-A916-80EEDF1E10FA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198B288-5E33-5949-9D82-DB2307909588}" type="pres">
      <dgm:prSet presAssocID="{E09C3467-9E26-444A-9A55-589C58FED186}" presName="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31121B5-F90D-4E46-B8FD-6CEC9D573020}" type="pres">
      <dgm:prSet presAssocID="{27D62082-75CC-184C-9FB7-60E6C8978923}" presName="sibTrans" presStyleLbl="sibTrans1D1" presStyleIdx="0" presStyleCnt="5"/>
      <dgm:spPr/>
      <dgm:t>
        <a:bodyPr/>
        <a:lstStyle/>
        <a:p>
          <a:endParaRPr lang="en-US"/>
        </a:p>
      </dgm:t>
    </dgm:pt>
    <dgm:pt modelId="{7F0E2F1E-C94E-DA40-B648-541F47EB3C53}" type="pres">
      <dgm:prSet presAssocID="{27D62082-75CC-184C-9FB7-60E6C8978923}" presName="connectorText" presStyleLbl="sibTrans1D1" presStyleIdx="0" presStyleCnt="5"/>
      <dgm:spPr/>
      <dgm:t>
        <a:bodyPr/>
        <a:lstStyle/>
        <a:p>
          <a:endParaRPr lang="en-US"/>
        </a:p>
      </dgm:t>
    </dgm:pt>
    <dgm:pt modelId="{5E43B7A7-1089-3A4F-B1C4-0B9B8381D3AD}" type="pres">
      <dgm:prSet presAssocID="{CB4A86C1-E3C9-3F4E-A3D7-ADA5832AF8F4}" presName="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E7EBF88-55F2-0E4E-90DA-D1819370D293}" type="pres">
      <dgm:prSet presAssocID="{953D51F2-F817-5E4D-8D86-196CB93CCC36}" presName="sibTrans" presStyleLbl="sibTrans1D1" presStyleIdx="1" presStyleCnt="5"/>
      <dgm:spPr/>
      <dgm:t>
        <a:bodyPr/>
        <a:lstStyle/>
        <a:p>
          <a:endParaRPr lang="en-US"/>
        </a:p>
      </dgm:t>
    </dgm:pt>
    <dgm:pt modelId="{9BF7BD5C-860D-934F-89CF-ACA271BC028C}" type="pres">
      <dgm:prSet presAssocID="{953D51F2-F817-5E4D-8D86-196CB93CCC36}" presName="connectorText" presStyleLbl="sibTrans1D1" presStyleIdx="1" presStyleCnt="5"/>
      <dgm:spPr/>
      <dgm:t>
        <a:bodyPr/>
        <a:lstStyle/>
        <a:p>
          <a:endParaRPr lang="en-US"/>
        </a:p>
      </dgm:t>
    </dgm:pt>
    <dgm:pt modelId="{9631B1BB-A22D-5A45-ABBF-FE947F511F80}" type="pres">
      <dgm:prSet presAssocID="{853B68A4-E045-6C44-81AC-BD6D2EDD6120}" presName="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1079562-9429-E64A-9F8F-15ABD7DBF7FD}" type="pres">
      <dgm:prSet presAssocID="{C2D31CE6-9201-EC44-B718-1FF04AE572E4}" presName="sibTrans" presStyleLbl="sibTrans1D1" presStyleIdx="2" presStyleCnt="5"/>
      <dgm:spPr/>
      <dgm:t>
        <a:bodyPr/>
        <a:lstStyle/>
        <a:p>
          <a:endParaRPr lang="en-US"/>
        </a:p>
      </dgm:t>
    </dgm:pt>
    <dgm:pt modelId="{E7CBA334-3534-BB45-AC94-C45FF46DDE2D}" type="pres">
      <dgm:prSet presAssocID="{C2D31CE6-9201-EC44-B718-1FF04AE572E4}" presName="connectorText" presStyleLbl="sibTrans1D1" presStyleIdx="2" presStyleCnt="5"/>
      <dgm:spPr/>
      <dgm:t>
        <a:bodyPr/>
        <a:lstStyle/>
        <a:p>
          <a:endParaRPr lang="en-US"/>
        </a:p>
      </dgm:t>
    </dgm:pt>
    <dgm:pt modelId="{B109764F-60F3-E749-9AE5-95B69D3F63D9}" type="pres">
      <dgm:prSet presAssocID="{1DD15041-7803-0446-9821-1DE8F32CE256}" presName="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D27491-8205-D643-90DC-71FD8A31FE32}" type="pres">
      <dgm:prSet presAssocID="{893785DB-B566-C34C-9F83-50CFBE946D7E}" presName="sibTrans" presStyleLbl="sibTrans1D1" presStyleIdx="3" presStyleCnt="5"/>
      <dgm:spPr/>
      <dgm:t>
        <a:bodyPr/>
        <a:lstStyle/>
        <a:p>
          <a:endParaRPr lang="en-US"/>
        </a:p>
      </dgm:t>
    </dgm:pt>
    <dgm:pt modelId="{0B0338DD-BBC5-D445-A1DF-1C17B2010AD2}" type="pres">
      <dgm:prSet presAssocID="{893785DB-B566-C34C-9F83-50CFBE946D7E}" presName="connectorText" presStyleLbl="sibTrans1D1" presStyleIdx="3" presStyleCnt="5"/>
      <dgm:spPr/>
      <dgm:t>
        <a:bodyPr/>
        <a:lstStyle/>
        <a:p>
          <a:endParaRPr lang="en-US"/>
        </a:p>
      </dgm:t>
    </dgm:pt>
    <dgm:pt modelId="{D48F7CAA-0278-8240-8FAA-FE067A5D04D9}" type="pres">
      <dgm:prSet presAssocID="{7525A05C-DEEF-D049-B433-AEDEF823843A}" presName="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1B0C6C9-D4C6-D84F-8A1A-6C057EDBC2A7}" type="pres">
      <dgm:prSet presAssocID="{D77C5A79-43C5-E749-B5E4-BAA9AF38EDBC}" presName="sibTrans" presStyleLbl="sibTrans1D1" presStyleIdx="4" presStyleCnt="5"/>
      <dgm:spPr/>
      <dgm:t>
        <a:bodyPr/>
        <a:lstStyle/>
        <a:p>
          <a:endParaRPr lang="en-US"/>
        </a:p>
      </dgm:t>
    </dgm:pt>
    <dgm:pt modelId="{62EFFE04-00EA-D148-93F4-E1428BE2580F}" type="pres">
      <dgm:prSet presAssocID="{D77C5A79-43C5-E749-B5E4-BAA9AF38EDBC}" presName="connectorText" presStyleLbl="sibTrans1D1" presStyleIdx="4" presStyleCnt="5"/>
      <dgm:spPr/>
      <dgm:t>
        <a:bodyPr/>
        <a:lstStyle/>
        <a:p>
          <a:endParaRPr lang="en-US"/>
        </a:p>
      </dgm:t>
    </dgm:pt>
    <dgm:pt modelId="{4A9314AF-31E5-2F46-A15A-D4ED62769F9A}" type="pres">
      <dgm:prSet presAssocID="{FED9EA23-173A-404C-87C6-AC58E07F2389}" presName="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D11BB93-7303-7D44-B65C-8B362008FC53}" srcId="{1C636429-2738-F546-A916-80EEDF1E10FA}" destId="{1DD15041-7803-0446-9821-1DE8F32CE256}" srcOrd="3" destOrd="0" parTransId="{19707EF3-5F9A-B24F-A7F5-F811CD9FA81C}" sibTransId="{893785DB-B566-C34C-9F83-50CFBE946D7E}"/>
    <dgm:cxn modelId="{7C07FBD4-EAD3-4D4E-BF2D-18600565EA33}" type="presOf" srcId="{27D62082-75CC-184C-9FB7-60E6C8978923}" destId="{7F0E2F1E-C94E-DA40-B648-541F47EB3C53}" srcOrd="1" destOrd="0" presId="urn:microsoft.com/office/officeart/2005/8/layout/bProcess3"/>
    <dgm:cxn modelId="{11A4AF2D-5EE7-E34B-913D-88830DC4F30B}" type="presOf" srcId="{C2D31CE6-9201-EC44-B718-1FF04AE572E4}" destId="{E7CBA334-3534-BB45-AC94-C45FF46DDE2D}" srcOrd="1" destOrd="0" presId="urn:microsoft.com/office/officeart/2005/8/layout/bProcess3"/>
    <dgm:cxn modelId="{EF81B034-F645-CB4C-B13B-6979989D1400}" srcId="{853B68A4-E045-6C44-81AC-BD6D2EDD6120}" destId="{5E2D62BE-266A-0D45-B906-1B29BDF34799}" srcOrd="0" destOrd="0" parTransId="{D610DF42-3128-7A46-9764-92CC058A4459}" sibTransId="{61584508-4468-A04C-B932-71D19C1A3A71}"/>
    <dgm:cxn modelId="{62B59A1C-A224-0540-9F76-154D2D900A80}" type="presOf" srcId="{953D51F2-F817-5E4D-8D86-196CB93CCC36}" destId="{9BF7BD5C-860D-934F-89CF-ACA271BC028C}" srcOrd="1" destOrd="0" presId="urn:microsoft.com/office/officeart/2005/8/layout/bProcess3"/>
    <dgm:cxn modelId="{2059DCFF-53E0-974E-A713-1C509D93A546}" srcId="{CB4A86C1-E3C9-3F4E-A3D7-ADA5832AF8F4}" destId="{CE39FD04-B2A9-5A45-85CD-5495455BDD3B}" srcOrd="0" destOrd="0" parTransId="{BD4BE912-0DB4-7E40-A21B-E9232D61E886}" sibTransId="{8E79852C-9C95-DA4F-BA96-D2C0410A69D0}"/>
    <dgm:cxn modelId="{9BABC76F-F228-284D-BCDC-76F12750D332}" type="presOf" srcId="{1C636429-2738-F546-A916-80EEDF1E10FA}" destId="{C1E8BCA6-215E-E746-AEBE-E22E0BFEF693}" srcOrd="0" destOrd="0" presId="urn:microsoft.com/office/officeart/2005/8/layout/bProcess3"/>
    <dgm:cxn modelId="{FF41DF3B-8F02-5945-B921-3CCF47CC9A4F}" srcId="{E09C3467-9E26-444A-9A55-589C58FED186}" destId="{8F003CF4-8A60-984A-9D02-B6B83050EFD0}" srcOrd="0" destOrd="0" parTransId="{E5F39706-E472-1549-A1DE-3650F1A7EE56}" sibTransId="{3657E415-3A19-C14A-A100-CDCD225A6C98}"/>
    <dgm:cxn modelId="{140C364B-10E1-4F47-9F59-C92498A2E08E}" type="presOf" srcId="{893785DB-B566-C34C-9F83-50CFBE946D7E}" destId="{0B0338DD-BBC5-D445-A1DF-1C17B2010AD2}" srcOrd="1" destOrd="0" presId="urn:microsoft.com/office/officeart/2005/8/layout/bProcess3"/>
    <dgm:cxn modelId="{3413FAC6-9E2A-6D4C-8592-9F31D272D137}" srcId="{7525A05C-DEEF-D049-B433-AEDEF823843A}" destId="{C55C8E9B-FD37-074C-BFF6-DD30EBBEBEA5}" srcOrd="0" destOrd="0" parTransId="{F23FBEB8-51B6-D54D-A709-F8CF761EE4F2}" sibTransId="{F1D0A3C7-FD5B-B843-88CC-469769BC25B8}"/>
    <dgm:cxn modelId="{0E556C1A-9695-4749-922E-E7E6ED13556D}" type="presOf" srcId="{D77C5A79-43C5-E749-B5E4-BAA9AF38EDBC}" destId="{62EFFE04-00EA-D148-93F4-E1428BE2580F}" srcOrd="1" destOrd="0" presId="urn:microsoft.com/office/officeart/2005/8/layout/bProcess3"/>
    <dgm:cxn modelId="{83C117A0-3500-3347-9E53-F195171DD773}" type="presOf" srcId="{D77C5A79-43C5-E749-B5E4-BAA9AF38EDBC}" destId="{71B0C6C9-D4C6-D84F-8A1A-6C057EDBC2A7}" srcOrd="0" destOrd="0" presId="urn:microsoft.com/office/officeart/2005/8/layout/bProcess3"/>
    <dgm:cxn modelId="{E88D488E-7DB9-5E44-B439-9C141F045096}" type="presOf" srcId="{893785DB-B566-C34C-9F83-50CFBE946D7E}" destId="{C1D27491-8205-D643-90DC-71FD8A31FE32}" srcOrd="0" destOrd="0" presId="urn:microsoft.com/office/officeart/2005/8/layout/bProcess3"/>
    <dgm:cxn modelId="{2C88BC25-E45E-CD48-8864-BF3C727BFA21}" type="presOf" srcId="{C55C8E9B-FD37-074C-BFF6-DD30EBBEBEA5}" destId="{D48F7CAA-0278-8240-8FAA-FE067A5D04D9}" srcOrd="0" destOrd="1" presId="urn:microsoft.com/office/officeart/2005/8/layout/bProcess3"/>
    <dgm:cxn modelId="{9D812C61-E5C4-984A-895C-8A81CDB77470}" type="presOf" srcId="{FED9EA23-173A-404C-87C6-AC58E07F2389}" destId="{4A9314AF-31E5-2F46-A15A-D4ED62769F9A}" srcOrd="0" destOrd="0" presId="urn:microsoft.com/office/officeart/2005/8/layout/bProcess3"/>
    <dgm:cxn modelId="{FD2E9F45-5DFA-CE49-BAD9-A76390B6C77C}" srcId="{1C636429-2738-F546-A916-80EEDF1E10FA}" destId="{7525A05C-DEEF-D049-B433-AEDEF823843A}" srcOrd="4" destOrd="0" parTransId="{E735B630-CC49-9E48-8EED-DA8014D4EE6B}" sibTransId="{D77C5A79-43C5-E749-B5E4-BAA9AF38EDBC}"/>
    <dgm:cxn modelId="{147CEFEA-A202-5B40-A2D9-A3C9DCD1BD6E}" type="presOf" srcId="{8F003CF4-8A60-984A-9D02-B6B83050EFD0}" destId="{4198B288-5E33-5949-9D82-DB2307909588}" srcOrd="0" destOrd="1" presId="urn:microsoft.com/office/officeart/2005/8/layout/bProcess3"/>
    <dgm:cxn modelId="{9996DF7F-EDC8-704D-8256-7168583C0E34}" type="presOf" srcId="{953D51F2-F817-5E4D-8D86-196CB93CCC36}" destId="{6E7EBF88-55F2-0E4E-90DA-D1819370D293}" srcOrd="0" destOrd="0" presId="urn:microsoft.com/office/officeart/2005/8/layout/bProcess3"/>
    <dgm:cxn modelId="{75CA6EDC-3FAF-5149-9018-8FED8A7BD37D}" srcId="{1C636429-2738-F546-A916-80EEDF1E10FA}" destId="{CB4A86C1-E3C9-3F4E-A3D7-ADA5832AF8F4}" srcOrd="1" destOrd="0" parTransId="{B8D28C66-3AC0-A149-A08C-BA984C1BC79C}" sibTransId="{953D51F2-F817-5E4D-8D86-196CB93CCC36}"/>
    <dgm:cxn modelId="{4870A548-57CA-A440-9FB7-55EC1395DD57}" srcId="{1C636429-2738-F546-A916-80EEDF1E10FA}" destId="{E09C3467-9E26-444A-9A55-589C58FED186}" srcOrd="0" destOrd="0" parTransId="{9A6D1CD1-0E23-9142-A2F9-0C44E776B3B9}" sibTransId="{27D62082-75CC-184C-9FB7-60E6C8978923}"/>
    <dgm:cxn modelId="{F9F6F226-9270-5A4C-8BAE-0355E0C1FDE0}" type="presOf" srcId="{CB4A86C1-E3C9-3F4E-A3D7-ADA5832AF8F4}" destId="{5E43B7A7-1089-3A4F-B1C4-0B9B8381D3AD}" srcOrd="0" destOrd="0" presId="urn:microsoft.com/office/officeart/2005/8/layout/bProcess3"/>
    <dgm:cxn modelId="{C3C83930-E0AD-944E-BED2-A1A5340AFE49}" type="presOf" srcId="{853B68A4-E045-6C44-81AC-BD6D2EDD6120}" destId="{9631B1BB-A22D-5A45-ABBF-FE947F511F80}" srcOrd="0" destOrd="0" presId="urn:microsoft.com/office/officeart/2005/8/layout/bProcess3"/>
    <dgm:cxn modelId="{ED2CF9DF-E8F0-A14C-B970-12021D55A99B}" srcId="{1C636429-2738-F546-A916-80EEDF1E10FA}" destId="{FED9EA23-173A-404C-87C6-AC58E07F2389}" srcOrd="5" destOrd="0" parTransId="{EF95EAB5-4B6A-7B46-9805-48F1555C5601}" sibTransId="{E1DD6C9C-D477-2440-99E1-8F42B7070D9F}"/>
    <dgm:cxn modelId="{AE0A59C8-4CFB-F54E-8A20-2CDF8A0F2002}" type="presOf" srcId="{7525A05C-DEEF-D049-B433-AEDEF823843A}" destId="{D48F7CAA-0278-8240-8FAA-FE067A5D04D9}" srcOrd="0" destOrd="0" presId="urn:microsoft.com/office/officeart/2005/8/layout/bProcess3"/>
    <dgm:cxn modelId="{9B77358C-DE90-9145-BF6C-1F3307857ADA}" type="presOf" srcId="{C2D31CE6-9201-EC44-B718-1FF04AE572E4}" destId="{51079562-9429-E64A-9F8F-15ABD7DBF7FD}" srcOrd="0" destOrd="0" presId="urn:microsoft.com/office/officeart/2005/8/layout/bProcess3"/>
    <dgm:cxn modelId="{23627A47-FCAC-E646-822E-FCB10549E760}" type="presOf" srcId="{CE39FD04-B2A9-5A45-85CD-5495455BDD3B}" destId="{5E43B7A7-1089-3A4F-B1C4-0B9B8381D3AD}" srcOrd="0" destOrd="1" presId="urn:microsoft.com/office/officeart/2005/8/layout/bProcess3"/>
    <dgm:cxn modelId="{15A5C6EC-52BB-DB46-B48C-669F4803E4F1}" srcId="{1C636429-2738-F546-A916-80EEDF1E10FA}" destId="{853B68A4-E045-6C44-81AC-BD6D2EDD6120}" srcOrd="2" destOrd="0" parTransId="{E4A0037A-F217-1844-B047-E9B0F378373C}" sibTransId="{C2D31CE6-9201-EC44-B718-1FF04AE572E4}"/>
    <dgm:cxn modelId="{6F212F72-79A3-9A4C-856F-4BA488B4879A}" type="presOf" srcId="{5E2D62BE-266A-0D45-B906-1B29BDF34799}" destId="{9631B1BB-A22D-5A45-ABBF-FE947F511F80}" srcOrd="0" destOrd="1" presId="urn:microsoft.com/office/officeart/2005/8/layout/bProcess3"/>
    <dgm:cxn modelId="{AE604032-3B31-1347-88E1-AE7B30D2ABEB}" type="presOf" srcId="{E09C3467-9E26-444A-9A55-589C58FED186}" destId="{4198B288-5E33-5949-9D82-DB2307909588}" srcOrd="0" destOrd="0" presId="urn:microsoft.com/office/officeart/2005/8/layout/bProcess3"/>
    <dgm:cxn modelId="{07F1F00F-DBCB-FB42-88D6-E78440CC24B3}" type="presOf" srcId="{27D62082-75CC-184C-9FB7-60E6C8978923}" destId="{631121B5-F90D-4E46-B8FD-6CEC9D573020}" srcOrd="0" destOrd="0" presId="urn:microsoft.com/office/officeart/2005/8/layout/bProcess3"/>
    <dgm:cxn modelId="{F092D1F4-B90D-C549-9991-4175A5FECA83}" type="presOf" srcId="{1DD15041-7803-0446-9821-1DE8F32CE256}" destId="{B109764F-60F3-E749-9AE5-95B69D3F63D9}" srcOrd="0" destOrd="0" presId="urn:microsoft.com/office/officeart/2005/8/layout/bProcess3"/>
    <dgm:cxn modelId="{45C66AD1-7C7E-2541-BE5B-536F796538FA}" type="presParOf" srcId="{C1E8BCA6-215E-E746-AEBE-E22E0BFEF693}" destId="{4198B288-5E33-5949-9D82-DB2307909588}" srcOrd="0" destOrd="0" presId="urn:microsoft.com/office/officeart/2005/8/layout/bProcess3"/>
    <dgm:cxn modelId="{FEDC2418-FB59-E646-8426-C60326DC6763}" type="presParOf" srcId="{C1E8BCA6-215E-E746-AEBE-E22E0BFEF693}" destId="{631121B5-F90D-4E46-B8FD-6CEC9D573020}" srcOrd="1" destOrd="0" presId="urn:microsoft.com/office/officeart/2005/8/layout/bProcess3"/>
    <dgm:cxn modelId="{3BA37769-9FC1-2745-91EB-588463F88803}" type="presParOf" srcId="{631121B5-F90D-4E46-B8FD-6CEC9D573020}" destId="{7F0E2F1E-C94E-DA40-B648-541F47EB3C53}" srcOrd="0" destOrd="0" presId="urn:microsoft.com/office/officeart/2005/8/layout/bProcess3"/>
    <dgm:cxn modelId="{D339BECC-4C71-D942-98A7-26C365670F4B}" type="presParOf" srcId="{C1E8BCA6-215E-E746-AEBE-E22E0BFEF693}" destId="{5E43B7A7-1089-3A4F-B1C4-0B9B8381D3AD}" srcOrd="2" destOrd="0" presId="urn:microsoft.com/office/officeart/2005/8/layout/bProcess3"/>
    <dgm:cxn modelId="{A204AF74-CC8E-D74C-A16A-2C677BF367AA}" type="presParOf" srcId="{C1E8BCA6-215E-E746-AEBE-E22E0BFEF693}" destId="{6E7EBF88-55F2-0E4E-90DA-D1819370D293}" srcOrd="3" destOrd="0" presId="urn:microsoft.com/office/officeart/2005/8/layout/bProcess3"/>
    <dgm:cxn modelId="{25207581-28D5-DC48-8A7A-74E6A9FB6488}" type="presParOf" srcId="{6E7EBF88-55F2-0E4E-90DA-D1819370D293}" destId="{9BF7BD5C-860D-934F-89CF-ACA271BC028C}" srcOrd="0" destOrd="0" presId="urn:microsoft.com/office/officeart/2005/8/layout/bProcess3"/>
    <dgm:cxn modelId="{20665886-4032-774D-BF3E-5F750FEE49F0}" type="presParOf" srcId="{C1E8BCA6-215E-E746-AEBE-E22E0BFEF693}" destId="{9631B1BB-A22D-5A45-ABBF-FE947F511F80}" srcOrd="4" destOrd="0" presId="urn:microsoft.com/office/officeart/2005/8/layout/bProcess3"/>
    <dgm:cxn modelId="{83D42006-4953-DD4E-95DA-239742B2C749}" type="presParOf" srcId="{C1E8BCA6-215E-E746-AEBE-E22E0BFEF693}" destId="{51079562-9429-E64A-9F8F-15ABD7DBF7FD}" srcOrd="5" destOrd="0" presId="urn:microsoft.com/office/officeart/2005/8/layout/bProcess3"/>
    <dgm:cxn modelId="{EEE7CC3B-2654-884A-A37E-5298812A56AF}" type="presParOf" srcId="{51079562-9429-E64A-9F8F-15ABD7DBF7FD}" destId="{E7CBA334-3534-BB45-AC94-C45FF46DDE2D}" srcOrd="0" destOrd="0" presId="urn:microsoft.com/office/officeart/2005/8/layout/bProcess3"/>
    <dgm:cxn modelId="{62F2329E-DA06-6D4E-966E-EDAFC82ED476}" type="presParOf" srcId="{C1E8BCA6-215E-E746-AEBE-E22E0BFEF693}" destId="{B109764F-60F3-E749-9AE5-95B69D3F63D9}" srcOrd="6" destOrd="0" presId="urn:microsoft.com/office/officeart/2005/8/layout/bProcess3"/>
    <dgm:cxn modelId="{17B91066-E056-7F4D-B2AB-6DFC79AF8046}" type="presParOf" srcId="{C1E8BCA6-215E-E746-AEBE-E22E0BFEF693}" destId="{C1D27491-8205-D643-90DC-71FD8A31FE32}" srcOrd="7" destOrd="0" presId="urn:microsoft.com/office/officeart/2005/8/layout/bProcess3"/>
    <dgm:cxn modelId="{5ED82122-3124-DE48-BDED-CD37825BBAEA}" type="presParOf" srcId="{C1D27491-8205-D643-90DC-71FD8A31FE32}" destId="{0B0338DD-BBC5-D445-A1DF-1C17B2010AD2}" srcOrd="0" destOrd="0" presId="urn:microsoft.com/office/officeart/2005/8/layout/bProcess3"/>
    <dgm:cxn modelId="{2935AB04-ED26-164A-8EF7-D0E5C409EAF6}" type="presParOf" srcId="{C1E8BCA6-215E-E746-AEBE-E22E0BFEF693}" destId="{D48F7CAA-0278-8240-8FAA-FE067A5D04D9}" srcOrd="8" destOrd="0" presId="urn:microsoft.com/office/officeart/2005/8/layout/bProcess3"/>
    <dgm:cxn modelId="{2DB0C3C2-9400-2241-B1F6-5E4907A11C4D}" type="presParOf" srcId="{C1E8BCA6-215E-E746-AEBE-E22E0BFEF693}" destId="{71B0C6C9-D4C6-D84F-8A1A-6C057EDBC2A7}" srcOrd="9" destOrd="0" presId="urn:microsoft.com/office/officeart/2005/8/layout/bProcess3"/>
    <dgm:cxn modelId="{720AF23A-C09C-D446-8E4F-3CBCD4DFFFAB}" type="presParOf" srcId="{71B0C6C9-D4C6-D84F-8A1A-6C057EDBC2A7}" destId="{62EFFE04-00EA-D148-93F4-E1428BE2580F}" srcOrd="0" destOrd="0" presId="urn:microsoft.com/office/officeart/2005/8/layout/bProcess3"/>
    <dgm:cxn modelId="{ABE7D861-E79B-324E-9026-EF48DB72974A}" type="presParOf" srcId="{C1E8BCA6-215E-E746-AEBE-E22E0BFEF693}" destId="{4A9314AF-31E5-2F46-A15A-D4ED62769F9A}" srcOrd="10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2495C8B2-9642-0449-93F7-3C51760F1A34}" type="doc">
      <dgm:prSet loTypeId="urn:microsoft.com/office/officeart/2005/8/layout/bProcess3" loCatId="process" qsTypeId="urn:microsoft.com/office/officeart/2005/8/quickstyle/simple4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06D0CE47-97A5-E24F-9275-7182B155D4CD}">
      <dgm:prSet/>
      <dgm:spPr/>
      <dgm:t>
        <a:bodyPr/>
        <a:lstStyle/>
        <a:p>
          <a:pPr rtl="0"/>
          <a:r>
            <a:rPr lang="en-US" dirty="0" smtClean="0">
              <a:solidFill>
                <a:schemeClr val="tx1"/>
              </a:solidFill>
              <a:effectLst/>
            </a:rPr>
            <a:t>Principal reason for change was the electrical constraints encountered with increasing the frequency of wide synchronous buses</a:t>
          </a:r>
          <a:endParaRPr lang="en-US" dirty="0">
            <a:solidFill>
              <a:schemeClr val="tx1"/>
            </a:solidFill>
            <a:effectLst/>
          </a:endParaRPr>
        </a:p>
      </dgm:t>
    </dgm:pt>
    <dgm:pt modelId="{EB207F82-D916-2740-A9B1-6723AA31F9D2}" type="parTrans" cxnId="{55EAE053-F070-A74B-96BD-D29900398303}">
      <dgm:prSet/>
      <dgm:spPr/>
      <dgm:t>
        <a:bodyPr/>
        <a:lstStyle/>
        <a:p>
          <a:endParaRPr lang="en-US"/>
        </a:p>
      </dgm:t>
    </dgm:pt>
    <dgm:pt modelId="{77F8759A-B7FA-5440-9D4A-AEC7CC3FF598}" type="sibTrans" cxnId="{55EAE053-F070-A74B-96BD-D29900398303}">
      <dgm:prSet/>
      <dgm:spPr/>
      <dgm:t>
        <a:bodyPr/>
        <a:lstStyle/>
        <a:p>
          <a:endParaRPr lang="en-US" dirty="0"/>
        </a:p>
      </dgm:t>
    </dgm:pt>
    <dgm:pt modelId="{43CD7155-CA35-A546-B59F-D879E8CE0CEA}">
      <dgm:prSet/>
      <dgm:spPr/>
      <dgm:t>
        <a:bodyPr/>
        <a:lstStyle/>
        <a:p>
          <a:pPr rtl="0"/>
          <a:r>
            <a:rPr lang="en-US" b="0" dirty="0" smtClean="0">
              <a:solidFill>
                <a:schemeClr val="tx1"/>
              </a:solidFill>
              <a:effectLst/>
            </a:rPr>
            <a:t>At higher and higher data rates it becomes increasingly difficult to perform the synchronization and arbitration functions in a timely fashion</a:t>
          </a:r>
          <a:endParaRPr lang="en-US" b="0" dirty="0">
            <a:solidFill>
              <a:schemeClr val="tx1"/>
            </a:solidFill>
            <a:effectLst/>
          </a:endParaRPr>
        </a:p>
      </dgm:t>
    </dgm:pt>
    <dgm:pt modelId="{B0850E44-DB3D-7042-8539-593427B1A81C}" type="parTrans" cxnId="{765D3A70-C70C-514B-8B25-A133F06666E2}">
      <dgm:prSet/>
      <dgm:spPr/>
      <dgm:t>
        <a:bodyPr/>
        <a:lstStyle/>
        <a:p>
          <a:endParaRPr lang="en-US"/>
        </a:p>
      </dgm:t>
    </dgm:pt>
    <dgm:pt modelId="{CDDAF040-0E7B-984B-9E87-869488C1B894}" type="sibTrans" cxnId="{765D3A70-C70C-514B-8B25-A133F06666E2}">
      <dgm:prSet/>
      <dgm:spPr/>
      <dgm:t>
        <a:bodyPr/>
        <a:lstStyle/>
        <a:p>
          <a:endParaRPr lang="en-US" dirty="0"/>
        </a:p>
      </dgm:t>
    </dgm:pt>
    <dgm:pt modelId="{1AAC6EEE-461B-3842-B0ED-A4593E9F817B}">
      <dgm:prSet/>
      <dgm:spPr/>
      <dgm:t>
        <a:bodyPr/>
        <a:lstStyle/>
        <a:p>
          <a:pPr rtl="0"/>
          <a:r>
            <a:rPr lang="en-US" dirty="0" smtClean="0">
              <a:solidFill>
                <a:schemeClr val="tx1"/>
              </a:solidFill>
              <a:effectLst/>
            </a:rPr>
            <a:t>A conventional shared bus on the same chip magnified the difficulties of increasing bus data rate and reducing bus latency to keep up with the processors</a:t>
          </a:r>
          <a:endParaRPr lang="en-US" dirty="0">
            <a:solidFill>
              <a:schemeClr val="tx1"/>
            </a:solidFill>
            <a:effectLst/>
          </a:endParaRPr>
        </a:p>
      </dgm:t>
    </dgm:pt>
    <dgm:pt modelId="{F5202892-F649-0144-887D-7AC32FA73BEF}" type="parTrans" cxnId="{8BC6AFC2-7B9C-5341-A791-A07442635419}">
      <dgm:prSet/>
      <dgm:spPr/>
      <dgm:t>
        <a:bodyPr/>
        <a:lstStyle/>
        <a:p>
          <a:endParaRPr lang="en-US"/>
        </a:p>
      </dgm:t>
    </dgm:pt>
    <dgm:pt modelId="{933BF280-5C8B-8946-83F6-817B5202C80D}" type="sibTrans" cxnId="{8BC6AFC2-7B9C-5341-A791-A07442635419}">
      <dgm:prSet/>
      <dgm:spPr/>
      <dgm:t>
        <a:bodyPr/>
        <a:lstStyle/>
        <a:p>
          <a:endParaRPr lang="en-US" dirty="0"/>
        </a:p>
      </dgm:t>
    </dgm:pt>
    <dgm:pt modelId="{7B5C7865-F134-744D-B38B-370CA10A1AC5}">
      <dgm:prSet/>
      <dgm:spPr/>
      <dgm:t>
        <a:bodyPr/>
        <a:lstStyle/>
        <a:p>
          <a:pPr rtl="0"/>
          <a:r>
            <a:rPr lang="en-US" dirty="0" smtClean="0">
              <a:solidFill>
                <a:schemeClr val="tx1"/>
              </a:solidFill>
              <a:effectLst/>
            </a:rPr>
            <a:t>Has lower latency, higher data rate, and better scalability</a:t>
          </a:r>
          <a:endParaRPr lang="en-US" dirty="0">
            <a:solidFill>
              <a:schemeClr val="tx1"/>
            </a:solidFill>
            <a:effectLst/>
          </a:endParaRPr>
        </a:p>
      </dgm:t>
    </dgm:pt>
    <dgm:pt modelId="{9A8ABE53-5AAF-7B49-AAF4-E838FDE1E54A}" type="parTrans" cxnId="{C860E854-92C1-4C4A-A17B-6F95D63D6EEB}">
      <dgm:prSet/>
      <dgm:spPr/>
      <dgm:t>
        <a:bodyPr/>
        <a:lstStyle/>
        <a:p>
          <a:endParaRPr lang="en-US"/>
        </a:p>
      </dgm:t>
    </dgm:pt>
    <dgm:pt modelId="{7AE049DE-2BAF-C846-9A4A-9961465A48A9}" type="sibTrans" cxnId="{C860E854-92C1-4C4A-A17B-6F95D63D6EEB}">
      <dgm:prSet/>
      <dgm:spPr/>
      <dgm:t>
        <a:bodyPr/>
        <a:lstStyle/>
        <a:p>
          <a:endParaRPr lang="en-US"/>
        </a:p>
      </dgm:t>
    </dgm:pt>
    <dgm:pt modelId="{28739320-CC9B-1940-B126-6E14B9E0E2D9}" type="pres">
      <dgm:prSet presAssocID="{2495C8B2-9642-0449-93F7-3C51760F1A34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B6AD10D-0170-A941-8C38-590D121EC16D}" type="pres">
      <dgm:prSet presAssocID="{06D0CE47-97A5-E24F-9275-7182B155D4CD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7584B08-0A1F-BA49-88AC-29D02014566B}" type="pres">
      <dgm:prSet presAssocID="{77F8759A-B7FA-5440-9D4A-AEC7CC3FF598}" presName="sibTrans" presStyleLbl="sibTrans1D1" presStyleIdx="0" presStyleCnt="3"/>
      <dgm:spPr/>
      <dgm:t>
        <a:bodyPr/>
        <a:lstStyle/>
        <a:p>
          <a:endParaRPr lang="en-US"/>
        </a:p>
      </dgm:t>
    </dgm:pt>
    <dgm:pt modelId="{9358B347-AADE-6F4E-BA2C-D53B138F8F09}" type="pres">
      <dgm:prSet presAssocID="{77F8759A-B7FA-5440-9D4A-AEC7CC3FF598}" presName="connectorText" presStyleLbl="sibTrans1D1" presStyleIdx="0" presStyleCnt="3"/>
      <dgm:spPr/>
      <dgm:t>
        <a:bodyPr/>
        <a:lstStyle/>
        <a:p>
          <a:endParaRPr lang="en-US"/>
        </a:p>
      </dgm:t>
    </dgm:pt>
    <dgm:pt modelId="{C5C28F71-B6F1-6140-ABE4-F2F8EFEA2A60}" type="pres">
      <dgm:prSet presAssocID="{43CD7155-CA35-A546-B59F-D879E8CE0CEA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C6C8CC4-8DDC-DB4A-A864-BBAD91FF52D0}" type="pres">
      <dgm:prSet presAssocID="{CDDAF040-0E7B-984B-9E87-869488C1B894}" presName="sibTrans" presStyleLbl="sibTrans1D1" presStyleIdx="1" presStyleCnt="3"/>
      <dgm:spPr/>
      <dgm:t>
        <a:bodyPr/>
        <a:lstStyle/>
        <a:p>
          <a:endParaRPr lang="en-US"/>
        </a:p>
      </dgm:t>
    </dgm:pt>
    <dgm:pt modelId="{B3398396-CF36-4049-A997-2CC644C2C964}" type="pres">
      <dgm:prSet presAssocID="{CDDAF040-0E7B-984B-9E87-869488C1B894}" presName="connectorText" presStyleLbl="sibTrans1D1" presStyleIdx="1" presStyleCnt="3"/>
      <dgm:spPr/>
      <dgm:t>
        <a:bodyPr/>
        <a:lstStyle/>
        <a:p>
          <a:endParaRPr lang="en-US"/>
        </a:p>
      </dgm:t>
    </dgm:pt>
    <dgm:pt modelId="{21465F50-952A-4B49-80A1-8A7E476A9ABC}" type="pres">
      <dgm:prSet presAssocID="{1AAC6EEE-461B-3842-B0ED-A4593E9F817B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F1B19A3-10CB-BC46-BEE6-87DE4C2D918F}" type="pres">
      <dgm:prSet presAssocID="{933BF280-5C8B-8946-83F6-817B5202C80D}" presName="sibTrans" presStyleLbl="sibTrans1D1" presStyleIdx="2" presStyleCnt="3"/>
      <dgm:spPr/>
      <dgm:t>
        <a:bodyPr/>
        <a:lstStyle/>
        <a:p>
          <a:endParaRPr lang="en-US"/>
        </a:p>
      </dgm:t>
    </dgm:pt>
    <dgm:pt modelId="{FF20F125-3D9B-FD44-9BBD-6B12C47252B4}" type="pres">
      <dgm:prSet presAssocID="{933BF280-5C8B-8946-83F6-817B5202C80D}" presName="connectorText" presStyleLbl="sibTrans1D1" presStyleIdx="2" presStyleCnt="3"/>
      <dgm:spPr/>
      <dgm:t>
        <a:bodyPr/>
        <a:lstStyle/>
        <a:p>
          <a:endParaRPr lang="en-US"/>
        </a:p>
      </dgm:t>
    </dgm:pt>
    <dgm:pt modelId="{3448E9C8-F176-0341-AC42-1CEFBB051AEF}" type="pres">
      <dgm:prSet presAssocID="{7B5C7865-F134-744D-B38B-370CA10A1AC5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3F802C7-05DD-7D45-90BA-C5130D09741A}" type="presOf" srcId="{933BF280-5C8B-8946-83F6-817B5202C80D}" destId="{CF1B19A3-10CB-BC46-BEE6-87DE4C2D918F}" srcOrd="0" destOrd="0" presId="urn:microsoft.com/office/officeart/2005/8/layout/bProcess3"/>
    <dgm:cxn modelId="{2ED9D9CE-331D-104C-9EC8-1758966DECB2}" type="presOf" srcId="{77F8759A-B7FA-5440-9D4A-AEC7CC3FF598}" destId="{C7584B08-0A1F-BA49-88AC-29D02014566B}" srcOrd="0" destOrd="0" presId="urn:microsoft.com/office/officeart/2005/8/layout/bProcess3"/>
    <dgm:cxn modelId="{59312584-B37E-9541-8693-6BC02B22D025}" type="presOf" srcId="{1AAC6EEE-461B-3842-B0ED-A4593E9F817B}" destId="{21465F50-952A-4B49-80A1-8A7E476A9ABC}" srcOrd="0" destOrd="0" presId="urn:microsoft.com/office/officeart/2005/8/layout/bProcess3"/>
    <dgm:cxn modelId="{ECF24F6A-A43F-F649-808B-8F9173359E10}" type="presOf" srcId="{933BF280-5C8B-8946-83F6-817B5202C80D}" destId="{FF20F125-3D9B-FD44-9BBD-6B12C47252B4}" srcOrd="1" destOrd="0" presId="urn:microsoft.com/office/officeart/2005/8/layout/bProcess3"/>
    <dgm:cxn modelId="{7338FC63-0C7A-1C42-AE91-0777F34ED8C5}" type="presOf" srcId="{CDDAF040-0E7B-984B-9E87-869488C1B894}" destId="{7C6C8CC4-8DDC-DB4A-A864-BBAD91FF52D0}" srcOrd="0" destOrd="0" presId="urn:microsoft.com/office/officeart/2005/8/layout/bProcess3"/>
    <dgm:cxn modelId="{55EAE053-F070-A74B-96BD-D29900398303}" srcId="{2495C8B2-9642-0449-93F7-3C51760F1A34}" destId="{06D0CE47-97A5-E24F-9275-7182B155D4CD}" srcOrd="0" destOrd="0" parTransId="{EB207F82-D916-2740-A9B1-6723AA31F9D2}" sibTransId="{77F8759A-B7FA-5440-9D4A-AEC7CC3FF598}"/>
    <dgm:cxn modelId="{C8632283-988B-A246-A92A-72B594A3D257}" type="presOf" srcId="{CDDAF040-0E7B-984B-9E87-869488C1B894}" destId="{B3398396-CF36-4049-A997-2CC644C2C964}" srcOrd="1" destOrd="0" presId="urn:microsoft.com/office/officeart/2005/8/layout/bProcess3"/>
    <dgm:cxn modelId="{9458954F-5364-AF42-ABDB-5199DF3161CB}" type="presOf" srcId="{7B5C7865-F134-744D-B38B-370CA10A1AC5}" destId="{3448E9C8-F176-0341-AC42-1CEFBB051AEF}" srcOrd="0" destOrd="0" presId="urn:microsoft.com/office/officeart/2005/8/layout/bProcess3"/>
    <dgm:cxn modelId="{765D3A70-C70C-514B-8B25-A133F06666E2}" srcId="{2495C8B2-9642-0449-93F7-3C51760F1A34}" destId="{43CD7155-CA35-A546-B59F-D879E8CE0CEA}" srcOrd="1" destOrd="0" parTransId="{B0850E44-DB3D-7042-8539-593427B1A81C}" sibTransId="{CDDAF040-0E7B-984B-9E87-869488C1B894}"/>
    <dgm:cxn modelId="{8FA95391-58C3-F54E-9758-14E0340229A1}" type="presOf" srcId="{77F8759A-B7FA-5440-9D4A-AEC7CC3FF598}" destId="{9358B347-AADE-6F4E-BA2C-D53B138F8F09}" srcOrd="1" destOrd="0" presId="urn:microsoft.com/office/officeart/2005/8/layout/bProcess3"/>
    <dgm:cxn modelId="{E3D09C21-7C03-244E-8E42-8DCCEDAFCB73}" type="presOf" srcId="{2495C8B2-9642-0449-93F7-3C51760F1A34}" destId="{28739320-CC9B-1940-B126-6E14B9E0E2D9}" srcOrd="0" destOrd="0" presId="urn:microsoft.com/office/officeart/2005/8/layout/bProcess3"/>
    <dgm:cxn modelId="{9495C5F0-933F-8E43-909F-361499935C83}" type="presOf" srcId="{06D0CE47-97A5-E24F-9275-7182B155D4CD}" destId="{FB6AD10D-0170-A941-8C38-590D121EC16D}" srcOrd="0" destOrd="0" presId="urn:microsoft.com/office/officeart/2005/8/layout/bProcess3"/>
    <dgm:cxn modelId="{C860E854-92C1-4C4A-A17B-6F95D63D6EEB}" srcId="{2495C8B2-9642-0449-93F7-3C51760F1A34}" destId="{7B5C7865-F134-744D-B38B-370CA10A1AC5}" srcOrd="3" destOrd="0" parTransId="{9A8ABE53-5AAF-7B49-AAF4-E838FDE1E54A}" sibTransId="{7AE049DE-2BAF-C846-9A4A-9961465A48A9}"/>
    <dgm:cxn modelId="{8BC6AFC2-7B9C-5341-A791-A07442635419}" srcId="{2495C8B2-9642-0449-93F7-3C51760F1A34}" destId="{1AAC6EEE-461B-3842-B0ED-A4593E9F817B}" srcOrd="2" destOrd="0" parTransId="{F5202892-F649-0144-887D-7AC32FA73BEF}" sibTransId="{933BF280-5C8B-8946-83F6-817B5202C80D}"/>
    <dgm:cxn modelId="{E9549512-72C6-3748-BA62-EB0E51FB9339}" type="presOf" srcId="{43CD7155-CA35-A546-B59F-D879E8CE0CEA}" destId="{C5C28F71-B6F1-6140-ABE4-F2F8EFEA2A60}" srcOrd="0" destOrd="0" presId="urn:microsoft.com/office/officeart/2005/8/layout/bProcess3"/>
    <dgm:cxn modelId="{21B0EDCD-1C2D-504D-907E-26327BAE45E5}" type="presParOf" srcId="{28739320-CC9B-1940-B126-6E14B9E0E2D9}" destId="{FB6AD10D-0170-A941-8C38-590D121EC16D}" srcOrd="0" destOrd="0" presId="urn:microsoft.com/office/officeart/2005/8/layout/bProcess3"/>
    <dgm:cxn modelId="{F9C0C3AF-B32E-5F44-8929-CBBC68B1B936}" type="presParOf" srcId="{28739320-CC9B-1940-B126-6E14B9E0E2D9}" destId="{C7584B08-0A1F-BA49-88AC-29D02014566B}" srcOrd="1" destOrd="0" presId="urn:microsoft.com/office/officeart/2005/8/layout/bProcess3"/>
    <dgm:cxn modelId="{C56917E2-100E-934A-AD83-EE470D8DC82A}" type="presParOf" srcId="{C7584B08-0A1F-BA49-88AC-29D02014566B}" destId="{9358B347-AADE-6F4E-BA2C-D53B138F8F09}" srcOrd="0" destOrd="0" presId="urn:microsoft.com/office/officeart/2005/8/layout/bProcess3"/>
    <dgm:cxn modelId="{A42601D1-3327-C249-B028-E87FCA642DD2}" type="presParOf" srcId="{28739320-CC9B-1940-B126-6E14B9E0E2D9}" destId="{C5C28F71-B6F1-6140-ABE4-F2F8EFEA2A60}" srcOrd="2" destOrd="0" presId="urn:microsoft.com/office/officeart/2005/8/layout/bProcess3"/>
    <dgm:cxn modelId="{D802B615-8883-D341-BAA5-959A348DF83F}" type="presParOf" srcId="{28739320-CC9B-1940-B126-6E14B9E0E2D9}" destId="{7C6C8CC4-8DDC-DB4A-A864-BBAD91FF52D0}" srcOrd="3" destOrd="0" presId="urn:microsoft.com/office/officeart/2005/8/layout/bProcess3"/>
    <dgm:cxn modelId="{C52AF1AA-7899-7446-81E5-240CCDC925B6}" type="presParOf" srcId="{7C6C8CC4-8DDC-DB4A-A864-BBAD91FF52D0}" destId="{B3398396-CF36-4049-A997-2CC644C2C964}" srcOrd="0" destOrd="0" presId="urn:microsoft.com/office/officeart/2005/8/layout/bProcess3"/>
    <dgm:cxn modelId="{C6882C9B-C439-7246-9624-2CD59A9C8F7E}" type="presParOf" srcId="{28739320-CC9B-1940-B126-6E14B9E0E2D9}" destId="{21465F50-952A-4B49-80A1-8A7E476A9ABC}" srcOrd="4" destOrd="0" presId="urn:microsoft.com/office/officeart/2005/8/layout/bProcess3"/>
    <dgm:cxn modelId="{CC71DB90-ACB1-E74C-B299-DA5F4C9B24AF}" type="presParOf" srcId="{28739320-CC9B-1940-B126-6E14B9E0E2D9}" destId="{CF1B19A3-10CB-BC46-BEE6-87DE4C2D918F}" srcOrd="5" destOrd="0" presId="urn:microsoft.com/office/officeart/2005/8/layout/bProcess3"/>
    <dgm:cxn modelId="{E3D24B5B-F6B2-834C-85A4-E207DCC57ABD}" type="presParOf" srcId="{CF1B19A3-10CB-BC46-BEE6-87DE4C2D918F}" destId="{FF20F125-3D9B-FD44-9BBD-6B12C47252B4}" srcOrd="0" destOrd="0" presId="urn:microsoft.com/office/officeart/2005/8/layout/bProcess3"/>
    <dgm:cxn modelId="{56378566-8BE8-9044-B3D8-C81DBBAB9C0C}" type="presParOf" srcId="{28739320-CC9B-1940-B126-6E14B9E0E2D9}" destId="{3448E9C8-F176-0341-AC42-1CEFBB051AEF}" srcOrd="6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92244F-0972-284B-BD79-4BDF0FE0F3E9}">
      <dsp:nvSpPr>
        <dsp:cNvPr id="0" name=""/>
        <dsp:cNvSpPr/>
      </dsp:nvSpPr>
      <dsp:spPr>
        <a:xfrm>
          <a:off x="0" y="190439"/>
          <a:ext cx="6248400" cy="575639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40000"/>
                <a:alpha val="100000"/>
                <a:satMod val="150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/>
            <a:t>Software</a:t>
          </a:r>
          <a:endParaRPr lang="en-US" sz="2400" b="1" kern="1200" dirty="0"/>
        </a:p>
      </dsp:txBody>
      <dsp:txXfrm>
        <a:off x="28100" y="218539"/>
        <a:ext cx="6192200" cy="519439"/>
      </dsp:txXfrm>
    </dsp:sp>
    <dsp:sp modelId="{13B14588-5A20-EA4F-979E-F796522A9FDC}">
      <dsp:nvSpPr>
        <dsp:cNvPr id="0" name=""/>
        <dsp:cNvSpPr/>
      </dsp:nvSpPr>
      <dsp:spPr>
        <a:xfrm>
          <a:off x="0" y="766079"/>
          <a:ext cx="6248400" cy="1490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387" tIns="30480" rIns="170688" bIns="30480" numCol="1" spcCol="1270" anchor="t" anchorCtr="0">
          <a:noAutofit/>
        </a:bodyPr>
        <a:lstStyle/>
        <a:p>
          <a:pPr marL="171450" lvl="1" indent="-171450" algn="l" defTabSz="8445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900" kern="1200" dirty="0" smtClean="0"/>
            <a:t>A sequence of codes or instructions</a:t>
          </a:r>
          <a:endParaRPr lang="en-US" sz="1900" kern="1200" dirty="0"/>
        </a:p>
        <a:p>
          <a:pPr marL="171450" lvl="1" indent="-171450" algn="l" defTabSz="8445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900" kern="1200" dirty="0" smtClean="0"/>
            <a:t>Part of the hardware interprets each instruction and generates control signals</a:t>
          </a:r>
          <a:endParaRPr lang="en-US" sz="1900" kern="1200" dirty="0"/>
        </a:p>
        <a:p>
          <a:pPr marL="171450" lvl="1" indent="-171450" algn="l" defTabSz="8445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900" kern="1200" dirty="0" smtClean="0"/>
            <a:t>Provide a new sequence of codes for each new program instead of rewiring the hardware</a:t>
          </a:r>
          <a:endParaRPr lang="en-US" sz="1900" kern="1200" dirty="0"/>
        </a:p>
      </dsp:txBody>
      <dsp:txXfrm>
        <a:off x="0" y="766079"/>
        <a:ext cx="6248400" cy="1490400"/>
      </dsp:txXfrm>
    </dsp:sp>
    <dsp:sp modelId="{759BB5A2-667B-D94C-B06E-5A570D0844D7}">
      <dsp:nvSpPr>
        <dsp:cNvPr id="0" name=""/>
        <dsp:cNvSpPr/>
      </dsp:nvSpPr>
      <dsp:spPr>
        <a:xfrm>
          <a:off x="0" y="2256479"/>
          <a:ext cx="6248400" cy="575639"/>
        </a:xfrm>
        <a:prstGeom prst="roundRect">
          <a:avLst/>
        </a:prstGeom>
        <a:gradFill rotWithShape="0">
          <a:gsLst>
            <a:gs pos="0">
              <a:schemeClr val="accent3">
                <a:hueOff val="-10800000"/>
                <a:satOff val="0"/>
                <a:lumOff val="0"/>
                <a:alphaOff val="0"/>
                <a:shade val="40000"/>
                <a:alpha val="100000"/>
                <a:satMod val="150000"/>
                <a:lumMod val="100000"/>
              </a:schemeClr>
            </a:gs>
            <a:gs pos="100000">
              <a:schemeClr val="accent3">
                <a:hueOff val="-10800000"/>
                <a:satOff val="0"/>
                <a:lumOff val="0"/>
                <a:alphaOff val="0"/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/>
            <a:t>Major components:</a:t>
          </a:r>
          <a:endParaRPr lang="en-US" sz="2400" b="1" kern="1200" dirty="0"/>
        </a:p>
      </dsp:txBody>
      <dsp:txXfrm>
        <a:off x="28100" y="2284579"/>
        <a:ext cx="6192200" cy="519439"/>
      </dsp:txXfrm>
    </dsp:sp>
    <dsp:sp modelId="{71A7FB0B-C6BF-A948-80B4-3819DEC8407E}">
      <dsp:nvSpPr>
        <dsp:cNvPr id="0" name=""/>
        <dsp:cNvSpPr/>
      </dsp:nvSpPr>
      <dsp:spPr>
        <a:xfrm>
          <a:off x="0" y="2832119"/>
          <a:ext cx="6248400" cy="33782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387" tIns="30480" rIns="170688" bIns="30480" numCol="1" spcCol="1270" anchor="t" anchorCtr="0">
          <a:noAutofit/>
        </a:bodyPr>
        <a:lstStyle/>
        <a:p>
          <a:pPr marL="171450" lvl="1" indent="-171450" algn="l" defTabSz="8445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900" kern="1200" dirty="0" smtClean="0"/>
            <a:t>CPU	</a:t>
          </a:r>
          <a:endParaRPr lang="en-US" sz="1900" kern="1200" dirty="0"/>
        </a:p>
        <a:p>
          <a:pPr marL="342900" lvl="2" indent="-171450" algn="l" defTabSz="8445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900" kern="1200" dirty="0" smtClean="0"/>
            <a:t>Instruction interpreter</a:t>
          </a:r>
          <a:endParaRPr lang="en-US" sz="1900" kern="1200" dirty="0"/>
        </a:p>
        <a:p>
          <a:pPr marL="342900" lvl="2" indent="-171450" algn="l" defTabSz="8445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900" kern="1200" dirty="0" smtClean="0"/>
            <a:t>Module of general-purpose arithmetic and logic functions</a:t>
          </a:r>
          <a:endParaRPr lang="en-US" sz="1900" kern="1200" dirty="0"/>
        </a:p>
        <a:p>
          <a:pPr marL="171450" lvl="1" indent="-171450" algn="l" defTabSz="8445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900" kern="1200" dirty="0" smtClean="0"/>
            <a:t>I/O Components</a:t>
          </a:r>
          <a:endParaRPr lang="en-US" sz="1900" kern="1200" dirty="0"/>
        </a:p>
        <a:p>
          <a:pPr marL="342900" lvl="2" indent="-171450" algn="l" defTabSz="8445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900" kern="1200" dirty="0" smtClean="0"/>
            <a:t>Input module</a:t>
          </a:r>
          <a:endParaRPr lang="en-US" sz="1900" kern="1200" dirty="0"/>
        </a:p>
        <a:p>
          <a:pPr marL="514350" lvl="3" indent="-171450" algn="l" defTabSz="8445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900" kern="1200" dirty="0" smtClean="0"/>
            <a:t>Contains basic components for accepting data and instructions and converting them into an internal form of signals usable by the system</a:t>
          </a:r>
          <a:endParaRPr lang="en-US" sz="1900" kern="1200" dirty="0"/>
        </a:p>
        <a:p>
          <a:pPr marL="342900" lvl="2" indent="-171450" algn="l" defTabSz="8445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900" kern="1200" dirty="0" smtClean="0"/>
            <a:t>Output module</a:t>
          </a:r>
          <a:endParaRPr lang="en-US" sz="1900" kern="1200" dirty="0"/>
        </a:p>
        <a:p>
          <a:pPr marL="514350" lvl="3" indent="-171450" algn="l" defTabSz="8445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900" kern="1200" dirty="0" smtClean="0"/>
            <a:t>Means of reporting results</a:t>
          </a:r>
          <a:endParaRPr lang="en-US" sz="1900" kern="1200" dirty="0"/>
        </a:p>
      </dsp:txBody>
      <dsp:txXfrm>
        <a:off x="0" y="2832119"/>
        <a:ext cx="6248400" cy="337824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33435A-1843-9E4D-86D0-607B7423AE6C}">
      <dsp:nvSpPr>
        <dsp:cNvPr id="0" name=""/>
        <dsp:cNvSpPr/>
      </dsp:nvSpPr>
      <dsp:spPr>
        <a:xfrm>
          <a:off x="0" y="100851"/>
          <a:ext cx="5970495" cy="5970495"/>
        </a:xfrm>
        <a:prstGeom prst="quadArrow">
          <a:avLst>
            <a:gd name="adj1" fmla="val 2000"/>
            <a:gd name="adj2" fmla="val 4000"/>
            <a:gd name="adj3" fmla="val 5000"/>
          </a:avLst>
        </a:prstGeom>
        <a:solidFill>
          <a:schemeClr val="accent3">
            <a:lumMod val="60000"/>
            <a:lumOff val="40000"/>
          </a:schemeClr>
        </a:solidFill>
        <a:ln>
          <a:solidFill>
            <a:schemeClr val="accent4"/>
          </a:solidFill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3B4E5ECE-AE35-9C49-8316-64B43915F2B2}">
      <dsp:nvSpPr>
        <dsp:cNvPr id="0" name=""/>
        <dsp:cNvSpPr/>
      </dsp:nvSpPr>
      <dsp:spPr>
        <a:xfrm>
          <a:off x="388082" y="488934"/>
          <a:ext cx="2388198" cy="2388198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40000"/>
                <a:alpha val="100000"/>
                <a:satMod val="15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lvl="0" algn="l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Memory address register (MAR)</a:t>
          </a:r>
          <a:endParaRPr lang="en-US" sz="21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Specifies the address in memory for the next read or write</a:t>
          </a:r>
          <a:endParaRPr lang="en-US" sz="1600" kern="1200" dirty="0"/>
        </a:p>
      </dsp:txBody>
      <dsp:txXfrm>
        <a:off x="504664" y="605516"/>
        <a:ext cx="2155034" cy="2155034"/>
      </dsp:txXfrm>
    </dsp:sp>
    <dsp:sp modelId="{97999900-43C2-D54D-B582-06A49E5B2881}">
      <dsp:nvSpPr>
        <dsp:cNvPr id="0" name=""/>
        <dsp:cNvSpPr/>
      </dsp:nvSpPr>
      <dsp:spPr>
        <a:xfrm>
          <a:off x="3194214" y="488934"/>
          <a:ext cx="2388198" cy="2388198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40000"/>
                <a:alpha val="100000"/>
                <a:satMod val="15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lvl="0" algn="l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Memory buffer register (MBR)</a:t>
          </a:r>
          <a:endParaRPr lang="en-US" sz="21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Contains the data to be written into memory or receives the data read from memory</a:t>
          </a:r>
          <a:endParaRPr lang="en-US" sz="1600" kern="1200" dirty="0"/>
        </a:p>
      </dsp:txBody>
      <dsp:txXfrm>
        <a:off x="3310796" y="605516"/>
        <a:ext cx="2155034" cy="2155034"/>
      </dsp:txXfrm>
    </dsp:sp>
    <dsp:sp modelId="{FE6EC989-1B64-3F42-878F-156D7B406D89}">
      <dsp:nvSpPr>
        <dsp:cNvPr id="0" name=""/>
        <dsp:cNvSpPr/>
      </dsp:nvSpPr>
      <dsp:spPr>
        <a:xfrm>
          <a:off x="388082" y="3295066"/>
          <a:ext cx="2388198" cy="2388198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40000"/>
                <a:alpha val="100000"/>
                <a:satMod val="15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lvl="0" algn="l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I/O address register (I/OAR)</a:t>
          </a:r>
          <a:endParaRPr lang="en-US" sz="21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Specifies a particular I/O device</a:t>
          </a:r>
          <a:endParaRPr lang="en-US" sz="1600" kern="1200" dirty="0"/>
        </a:p>
      </dsp:txBody>
      <dsp:txXfrm>
        <a:off x="504664" y="3411648"/>
        <a:ext cx="2155034" cy="2155034"/>
      </dsp:txXfrm>
    </dsp:sp>
    <dsp:sp modelId="{646D4236-03AD-7E41-8503-EF196816C95A}">
      <dsp:nvSpPr>
        <dsp:cNvPr id="0" name=""/>
        <dsp:cNvSpPr/>
      </dsp:nvSpPr>
      <dsp:spPr>
        <a:xfrm>
          <a:off x="3194214" y="3295066"/>
          <a:ext cx="2388198" cy="2388198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40000"/>
                <a:alpha val="100000"/>
                <a:satMod val="15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lvl="0" algn="l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I/O buffer register (I/OBR)</a:t>
          </a:r>
          <a:endParaRPr lang="en-US" sz="21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Used for the exchange of data between an I/O module and the CPU</a:t>
          </a:r>
          <a:endParaRPr lang="en-US" sz="1600" kern="1200" dirty="0"/>
        </a:p>
      </dsp:txBody>
      <dsp:txXfrm>
        <a:off x="3310796" y="3411648"/>
        <a:ext cx="2155034" cy="215503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B4A3D9-04BB-FF44-A8A8-6AB4DC697EE2}">
      <dsp:nvSpPr>
        <dsp:cNvPr id="0" name=""/>
        <dsp:cNvSpPr/>
      </dsp:nvSpPr>
      <dsp:spPr>
        <a:xfrm>
          <a:off x="5048619" y="3672408"/>
          <a:ext cx="2667896" cy="172819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/>
            <a:t>The processor may perform some arithmetic or logic operation on data</a:t>
          </a:r>
          <a:endParaRPr lang="en-US" sz="1200" kern="1200" dirty="0"/>
        </a:p>
      </dsp:txBody>
      <dsp:txXfrm>
        <a:off x="5886951" y="4142419"/>
        <a:ext cx="1791601" cy="1220218"/>
      </dsp:txXfrm>
    </dsp:sp>
    <dsp:sp modelId="{2776F45E-5FC5-CA43-9A50-D05A48CD1AFA}">
      <dsp:nvSpPr>
        <dsp:cNvPr id="0" name=""/>
        <dsp:cNvSpPr/>
      </dsp:nvSpPr>
      <dsp:spPr>
        <a:xfrm>
          <a:off x="450049" y="3672408"/>
          <a:ext cx="2667896" cy="172819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/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/>
            <a:t>An instruction may specify that the sequence of execution be altered</a:t>
          </a:r>
          <a:endParaRPr lang="en-US" sz="1200" kern="1200" dirty="0"/>
        </a:p>
      </dsp:txBody>
      <dsp:txXfrm>
        <a:off x="488012" y="4142419"/>
        <a:ext cx="1791601" cy="1220218"/>
      </dsp:txXfrm>
    </dsp:sp>
    <dsp:sp modelId="{FA7231E4-FE93-2E44-B26F-43C0B0662DE3}">
      <dsp:nvSpPr>
        <dsp:cNvPr id="0" name=""/>
        <dsp:cNvSpPr/>
      </dsp:nvSpPr>
      <dsp:spPr>
        <a:xfrm>
          <a:off x="4802933" y="0"/>
          <a:ext cx="2667896" cy="172819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/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/>
            <a:t>Data transferred to or from a peripheral device by transferring between the processor and an I/O module</a:t>
          </a:r>
          <a:endParaRPr lang="en-US" sz="1200" kern="1200" dirty="0"/>
        </a:p>
      </dsp:txBody>
      <dsp:txXfrm>
        <a:off x="5641265" y="37963"/>
        <a:ext cx="1791601" cy="1220218"/>
      </dsp:txXfrm>
    </dsp:sp>
    <dsp:sp modelId="{9F8AAC68-863D-194A-94BC-958615861BE8}">
      <dsp:nvSpPr>
        <dsp:cNvPr id="0" name=""/>
        <dsp:cNvSpPr/>
      </dsp:nvSpPr>
      <dsp:spPr>
        <a:xfrm>
          <a:off x="450049" y="0"/>
          <a:ext cx="2667896" cy="172819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/>
            <a:t>Data transferred from processor to memory or from memory to processor</a:t>
          </a:r>
          <a:endParaRPr lang="en-US" sz="1200" kern="1200" dirty="0"/>
        </a:p>
      </dsp:txBody>
      <dsp:txXfrm>
        <a:off x="488012" y="37963"/>
        <a:ext cx="1791601" cy="1220218"/>
      </dsp:txXfrm>
    </dsp:sp>
    <dsp:sp modelId="{31728101-0A4A-C148-9CC0-7B417D851487}">
      <dsp:nvSpPr>
        <dsp:cNvPr id="0" name=""/>
        <dsp:cNvSpPr/>
      </dsp:nvSpPr>
      <dsp:spPr>
        <a:xfrm>
          <a:off x="1567973" y="307834"/>
          <a:ext cx="2338459" cy="2338459"/>
        </a:xfrm>
        <a:prstGeom prst="pieWedge">
          <a:avLst/>
        </a:prstGeom>
        <a:solidFill>
          <a:schemeClr val="accent3"/>
        </a:solidFill>
        <a:ln>
          <a:solidFill>
            <a:schemeClr val="accent3"/>
          </a:solidFill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Processor-memory</a:t>
          </a:r>
          <a:endParaRPr lang="en-US" sz="20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2252892" y="992753"/>
        <a:ext cx="1653540" cy="1653540"/>
      </dsp:txXfrm>
    </dsp:sp>
    <dsp:sp modelId="{FB9FD6F2-BE77-E846-84E9-9675E89A206D}">
      <dsp:nvSpPr>
        <dsp:cNvPr id="0" name=""/>
        <dsp:cNvSpPr/>
      </dsp:nvSpPr>
      <dsp:spPr>
        <a:xfrm rot="5400000">
          <a:off x="4014445" y="307834"/>
          <a:ext cx="2338459" cy="2338459"/>
        </a:xfrm>
        <a:prstGeom prst="pieWedg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40000"/>
                <a:alpha val="100000"/>
                <a:satMod val="15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  <a:ln>
          <a:solidFill>
            <a:schemeClr val="accent1"/>
          </a:solidFill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Processor-I/O</a:t>
          </a:r>
          <a:endParaRPr lang="en-US" sz="20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-5400000">
        <a:off x="4014445" y="992753"/>
        <a:ext cx="1653540" cy="1653540"/>
      </dsp:txXfrm>
    </dsp:sp>
    <dsp:sp modelId="{2255D29E-98A3-2841-959C-001A2E7769D2}">
      <dsp:nvSpPr>
        <dsp:cNvPr id="0" name=""/>
        <dsp:cNvSpPr/>
      </dsp:nvSpPr>
      <dsp:spPr>
        <a:xfrm rot="10800000">
          <a:off x="4014445" y="2754306"/>
          <a:ext cx="2338459" cy="2338459"/>
        </a:xfrm>
        <a:prstGeom prst="pieWedge">
          <a:avLst/>
        </a:prstGeom>
        <a:solidFill>
          <a:schemeClr val="accent3"/>
        </a:solidFill>
        <a:ln>
          <a:solidFill>
            <a:schemeClr val="accent3"/>
          </a:solidFill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Data processing</a:t>
          </a:r>
        </a:p>
      </dsp:txBody>
      <dsp:txXfrm rot="10800000">
        <a:off x="4014445" y="2754306"/>
        <a:ext cx="1653540" cy="1653540"/>
      </dsp:txXfrm>
    </dsp:sp>
    <dsp:sp modelId="{AB84E314-BABC-734B-A008-40716B08F420}">
      <dsp:nvSpPr>
        <dsp:cNvPr id="0" name=""/>
        <dsp:cNvSpPr/>
      </dsp:nvSpPr>
      <dsp:spPr>
        <a:xfrm rot="16200000">
          <a:off x="1567973" y="2754306"/>
          <a:ext cx="2338459" cy="2338459"/>
        </a:xfrm>
        <a:prstGeom prst="pieWedg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40000"/>
                <a:alpha val="100000"/>
                <a:satMod val="15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  <a:ln>
          <a:solidFill>
            <a:schemeClr val="accent1"/>
          </a:solidFill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Control</a:t>
          </a:r>
        </a:p>
      </dsp:txBody>
      <dsp:txXfrm rot="5400000">
        <a:off x="2252892" y="2754306"/>
        <a:ext cx="1653540" cy="1653540"/>
      </dsp:txXfrm>
    </dsp:sp>
    <dsp:sp modelId="{860CA274-597B-3442-8D13-FB3B68E98947}">
      <dsp:nvSpPr>
        <dsp:cNvPr id="0" name=""/>
        <dsp:cNvSpPr/>
      </dsp:nvSpPr>
      <dsp:spPr>
        <a:xfrm>
          <a:off x="3556744" y="2214246"/>
          <a:ext cx="807389" cy="702078"/>
        </a:xfrm>
        <a:prstGeom prst="circularArrow">
          <a:avLst/>
        </a:prstGeom>
        <a:solidFill>
          <a:schemeClr val="accent4"/>
        </a:soli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49BA8253-F2D2-2C49-AA5B-CEAA3BE354E5}">
      <dsp:nvSpPr>
        <dsp:cNvPr id="0" name=""/>
        <dsp:cNvSpPr/>
      </dsp:nvSpPr>
      <dsp:spPr>
        <a:xfrm rot="10800000">
          <a:off x="3556744" y="2484276"/>
          <a:ext cx="807389" cy="702078"/>
        </a:xfrm>
        <a:prstGeom prst="circularArrow">
          <a:avLst/>
        </a:prstGeom>
        <a:solidFill>
          <a:schemeClr val="accent4"/>
        </a:soli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61850C-66F8-294A-83B1-1E6583C99DE7}">
      <dsp:nvSpPr>
        <dsp:cNvPr id="0" name=""/>
        <dsp:cNvSpPr/>
      </dsp:nvSpPr>
      <dsp:spPr>
        <a:xfrm>
          <a:off x="4542" y="0"/>
          <a:ext cx="1594172" cy="518160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solidFill>
            <a:schemeClr val="accent1"/>
          </a:solidFill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Memory to processor</a:t>
          </a:r>
          <a:endParaRPr lang="en-US" sz="2400" kern="1200" dirty="0"/>
        </a:p>
      </dsp:txBody>
      <dsp:txXfrm>
        <a:off x="4542" y="0"/>
        <a:ext cx="1594172" cy="1554480"/>
      </dsp:txXfrm>
    </dsp:sp>
    <dsp:sp modelId="{7A289841-0DFA-DC40-B41C-1ABB1BB9507C}">
      <dsp:nvSpPr>
        <dsp:cNvPr id="0" name=""/>
        <dsp:cNvSpPr/>
      </dsp:nvSpPr>
      <dsp:spPr>
        <a:xfrm>
          <a:off x="163960" y="1554480"/>
          <a:ext cx="1275337" cy="3368040"/>
        </a:xfrm>
        <a:prstGeom prst="roundRect">
          <a:avLst>
            <a:gd name="adj" fmla="val 10000"/>
          </a:avLst>
        </a:prstGeom>
        <a:solidFill>
          <a:schemeClr val="accent3"/>
        </a:solidFill>
        <a:ln>
          <a:solidFill>
            <a:schemeClr val="accent3"/>
          </a:solidFill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lvl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Processor reads an instruction or a unit of data from memory</a:t>
          </a:r>
          <a:endParaRPr lang="en-US" sz="15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201313" y="1591833"/>
        <a:ext cx="1200631" cy="3293334"/>
      </dsp:txXfrm>
    </dsp:sp>
    <dsp:sp modelId="{B2BA994D-30F9-6C41-A55D-ED7B7441E20B}">
      <dsp:nvSpPr>
        <dsp:cNvPr id="0" name=""/>
        <dsp:cNvSpPr/>
      </dsp:nvSpPr>
      <dsp:spPr>
        <a:xfrm>
          <a:off x="1718278" y="0"/>
          <a:ext cx="1594172" cy="518160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solidFill>
            <a:schemeClr val="accent3"/>
          </a:solidFill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Processor to memory</a:t>
          </a:r>
          <a:endParaRPr lang="en-US" sz="2400" kern="1200" dirty="0"/>
        </a:p>
      </dsp:txBody>
      <dsp:txXfrm>
        <a:off x="1718278" y="0"/>
        <a:ext cx="1594172" cy="1554480"/>
      </dsp:txXfrm>
    </dsp:sp>
    <dsp:sp modelId="{FFF01117-2D73-4C4A-8AA2-26B5E57EA22A}">
      <dsp:nvSpPr>
        <dsp:cNvPr id="0" name=""/>
        <dsp:cNvSpPr/>
      </dsp:nvSpPr>
      <dsp:spPr>
        <a:xfrm>
          <a:off x="1877695" y="1554480"/>
          <a:ext cx="1275337" cy="336804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40000"/>
                <a:alpha val="100000"/>
                <a:satMod val="15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  <a:ln>
          <a:solidFill>
            <a:schemeClr val="accent1"/>
          </a:solidFill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lvl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Processor writes a unit of data to memory</a:t>
          </a:r>
          <a:endParaRPr lang="en-US" sz="15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1915048" y="1591833"/>
        <a:ext cx="1200631" cy="3293334"/>
      </dsp:txXfrm>
    </dsp:sp>
    <dsp:sp modelId="{723A76A5-AF66-704D-89E4-E12C687128C3}">
      <dsp:nvSpPr>
        <dsp:cNvPr id="0" name=""/>
        <dsp:cNvSpPr/>
      </dsp:nvSpPr>
      <dsp:spPr>
        <a:xfrm>
          <a:off x="3432013" y="0"/>
          <a:ext cx="1594172" cy="518160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solidFill>
            <a:schemeClr val="accent1"/>
          </a:solidFill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I/O to processor</a:t>
          </a:r>
          <a:endParaRPr lang="en-US" sz="2400" kern="1200" dirty="0"/>
        </a:p>
      </dsp:txBody>
      <dsp:txXfrm>
        <a:off x="3432013" y="0"/>
        <a:ext cx="1594172" cy="1554480"/>
      </dsp:txXfrm>
    </dsp:sp>
    <dsp:sp modelId="{F3794D44-2421-604F-9FD1-6C436C8561DE}">
      <dsp:nvSpPr>
        <dsp:cNvPr id="0" name=""/>
        <dsp:cNvSpPr/>
      </dsp:nvSpPr>
      <dsp:spPr>
        <a:xfrm>
          <a:off x="3591431" y="1554480"/>
          <a:ext cx="1275337" cy="3368040"/>
        </a:xfrm>
        <a:prstGeom prst="roundRect">
          <a:avLst>
            <a:gd name="adj" fmla="val 10000"/>
          </a:avLst>
        </a:prstGeom>
        <a:solidFill>
          <a:schemeClr val="accent3"/>
        </a:solidFill>
        <a:ln>
          <a:solidFill>
            <a:schemeClr val="accent3"/>
          </a:solidFill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lvl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Processor reads data from an I/O device via an I/O module</a:t>
          </a:r>
          <a:endParaRPr lang="en-US" sz="15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3628784" y="1591833"/>
        <a:ext cx="1200631" cy="3293334"/>
      </dsp:txXfrm>
    </dsp:sp>
    <dsp:sp modelId="{9E9C8D55-3148-6340-864D-ABBC62D922A9}">
      <dsp:nvSpPr>
        <dsp:cNvPr id="0" name=""/>
        <dsp:cNvSpPr/>
      </dsp:nvSpPr>
      <dsp:spPr>
        <a:xfrm>
          <a:off x="5145749" y="0"/>
          <a:ext cx="1594172" cy="518160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solidFill>
            <a:schemeClr val="accent3"/>
          </a:solidFill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Processor to I/O</a:t>
          </a:r>
          <a:endParaRPr lang="en-US" sz="2400" kern="1200" dirty="0"/>
        </a:p>
      </dsp:txBody>
      <dsp:txXfrm>
        <a:off x="5145749" y="0"/>
        <a:ext cx="1594172" cy="1554480"/>
      </dsp:txXfrm>
    </dsp:sp>
    <dsp:sp modelId="{548D6EDE-B8B3-C746-B02A-81D3EAD378CC}">
      <dsp:nvSpPr>
        <dsp:cNvPr id="0" name=""/>
        <dsp:cNvSpPr/>
      </dsp:nvSpPr>
      <dsp:spPr>
        <a:xfrm>
          <a:off x="5305166" y="1554480"/>
          <a:ext cx="1275337" cy="336804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40000"/>
                <a:alpha val="100000"/>
                <a:satMod val="15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  <a:ln>
          <a:solidFill>
            <a:schemeClr val="accent1"/>
          </a:solidFill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lvl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Processor sends data to the I/O device</a:t>
          </a:r>
          <a:endParaRPr lang="en-US" sz="15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5342519" y="1591833"/>
        <a:ext cx="1200631" cy="3293334"/>
      </dsp:txXfrm>
    </dsp:sp>
    <dsp:sp modelId="{D2904A41-28E5-B841-BDD0-D02AAA21D5D0}">
      <dsp:nvSpPr>
        <dsp:cNvPr id="0" name=""/>
        <dsp:cNvSpPr/>
      </dsp:nvSpPr>
      <dsp:spPr>
        <a:xfrm>
          <a:off x="6859484" y="0"/>
          <a:ext cx="1594172" cy="518160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solidFill>
            <a:schemeClr val="accent1"/>
          </a:solidFill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I/O to or from memory</a:t>
          </a:r>
          <a:endParaRPr lang="en-US" sz="2400" kern="1200" dirty="0"/>
        </a:p>
      </dsp:txBody>
      <dsp:txXfrm>
        <a:off x="6859484" y="0"/>
        <a:ext cx="1594172" cy="1554480"/>
      </dsp:txXfrm>
    </dsp:sp>
    <dsp:sp modelId="{CB75F928-42A8-694A-BAC0-2BC29682B0C3}">
      <dsp:nvSpPr>
        <dsp:cNvPr id="0" name=""/>
        <dsp:cNvSpPr/>
      </dsp:nvSpPr>
      <dsp:spPr>
        <a:xfrm>
          <a:off x="7018901" y="1554480"/>
          <a:ext cx="1275337" cy="3368040"/>
        </a:xfrm>
        <a:prstGeom prst="roundRect">
          <a:avLst>
            <a:gd name="adj" fmla="val 10000"/>
          </a:avLst>
        </a:prstGeom>
        <a:solidFill>
          <a:schemeClr val="accent3"/>
        </a:solidFill>
        <a:ln>
          <a:solidFill>
            <a:schemeClr val="accent3"/>
          </a:solidFill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lvl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5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An I/O module is allowed to exchange data directly with memory without going through the processor </a:t>
          </a:r>
          <a:r>
            <a:rPr lang="en-GB" sz="1500" b="1" kern="120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using direct memory access</a:t>
          </a:r>
          <a:endParaRPr lang="en-GB" sz="15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7056254" y="1591833"/>
        <a:ext cx="1200631" cy="329333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31121B5-F90D-4E46-B8FD-6CEC9D573020}">
      <dsp:nvSpPr>
        <dsp:cNvPr id="0" name=""/>
        <dsp:cNvSpPr/>
      </dsp:nvSpPr>
      <dsp:spPr>
        <a:xfrm>
          <a:off x="3566672" y="785318"/>
          <a:ext cx="60485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04854" y="4572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 dirty="0"/>
        </a:p>
      </dsp:txBody>
      <dsp:txXfrm>
        <a:off x="3853213" y="827861"/>
        <a:ext cx="31772" cy="6354"/>
      </dsp:txXfrm>
    </dsp:sp>
    <dsp:sp modelId="{4198B288-5E33-5949-9D82-DB2307909588}">
      <dsp:nvSpPr>
        <dsp:cNvPr id="0" name=""/>
        <dsp:cNvSpPr/>
      </dsp:nvSpPr>
      <dsp:spPr>
        <a:xfrm>
          <a:off x="805627" y="2184"/>
          <a:ext cx="2762845" cy="1657707"/>
        </a:xfrm>
        <a:prstGeom prst="rect">
          <a:avLst/>
        </a:prstGeom>
        <a:solidFill>
          <a:schemeClr val="accent4"/>
        </a:soli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lvl="0" algn="l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A communication pathway connecting two or more devices</a:t>
          </a:r>
          <a:endParaRPr lang="en-US" sz="1500" kern="1200" dirty="0"/>
        </a:p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/>
            <a:t>Key characteristic is that it is a shared transmission medium</a:t>
          </a:r>
          <a:endParaRPr lang="en-US" sz="1200" kern="1200" dirty="0"/>
        </a:p>
      </dsp:txBody>
      <dsp:txXfrm>
        <a:off x="805627" y="2184"/>
        <a:ext cx="2762845" cy="1657707"/>
      </dsp:txXfrm>
    </dsp:sp>
    <dsp:sp modelId="{6E7EBF88-55F2-0E4E-90DA-D1819370D293}">
      <dsp:nvSpPr>
        <dsp:cNvPr id="0" name=""/>
        <dsp:cNvSpPr/>
      </dsp:nvSpPr>
      <dsp:spPr>
        <a:xfrm>
          <a:off x="2187050" y="1658091"/>
          <a:ext cx="3398299" cy="604854"/>
        </a:xfrm>
        <a:custGeom>
          <a:avLst/>
          <a:gdLst/>
          <a:ahLst/>
          <a:cxnLst/>
          <a:rect l="0" t="0" r="0" b="0"/>
          <a:pathLst>
            <a:path>
              <a:moveTo>
                <a:pt x="3398299" y="0"/>
              </a:moveTo>
              <a:lnTo>
                <a:pt x="3398299" y="319527"/>
              </a:lnTo>
              <a:lnTo>
                <a:pt x="0" y="319527"/>
              </a:lnTo>
              <a:lnTo>
                <a:pt x="0" y="604854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 dirty="0"/>
        </a:p>
      </dsp:txBody>
      <dsp:txXfrm>
        <a:off x="3799769" y="1957341"/>
        <a:ext cx="172860" cy="6354"/>
      </dsp:txXfrm>
    </dsp:sp>
    <dsp:sp modelId="{5E43B7A7-1089-3A4F-B1C4-0B9B8381D3AD}">
      <dsp:nvSpPr>
        <dsp:cNvPr id="0" name=""/>
        <dsp:cNvSpPr/>
      </dsp:nvSpPr>
      <dsp:spPr>
        <a:xfrm>
          <a:off x="4203927" y="2184"/>
          <a:ext cx="2762845" cy="165770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40000"/>
                <a:alpha val="100000"/>
                <a:satMod val="15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lvl="0" algn="l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Signals transmitted by any one device are available for reception by all other devices attached to the bus</a:t>
          </a:r>
          <a:endParaRPr lang="en-US" sz="1500" kern="1200" dirty="0"/>
        </a:p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/>
            <a:t>If two devices transmit during the same time period their signals will overlap and become garbled</a:t>
          </a:r>
          <a:endParaRPr lang="en-US" sz="1200" kern="1200" dirty="0"/>
        </a:p>
      </dsp:txBody>
      <dsp:txXfrm>
        <a:off x="4203927" y="2184"/>
        <a:ext cx="2762845" cy="1657707"/>
      </dsp:txXfrm>
    </dsp:sp>
    <dsp:sp modelId="{51079562-9429-E64A-9F8F-15ABD7DBF7FD}">
      <dsp:nvSpPr>
        <dsp:cNvPr id="0" name=""/>
        <dsp:cNvSpPr/>
      </dsp:nvSpPr>
      <dsp:spPr>
        <a:xfrm>
          <a:off x="3566672" y="3078480"/>
          <a:ext cx="60485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04854" y="4572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 dirty="0"/>
        </a:p>
      </dsp:txBody>
      <dsp:txXfrm>
        <a:off x="3853213" y="3121022"/>
        <a:ext cx="31772" cy="6354"/>
      </dsp:txXfrm>
    </dsp:sp>
    <dsp:sp modelId="{9631B1BB-A22D-5A45-ABBF-FE947F511F80}">
      <dsp:nvSpPr>
        <dsp:cNvPr id="0" name=""/>
        <dsp:cNvSpPr/>
      </dsp:nvSpPr>
      <dsp:spPr>
        <a:xfrm>
          <a:off x="805627" y="2295346"/>
          <a:ext cx="2762845" cy="1657707"/>
        </a:xfrm>
        <a:prstGeom prst="rect">
          <a:avLst/>
        </a:prstGeom>
        <a:solidFill>
          <a:schemeClr val="accent3"/>
        </a:soli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lvl="0" algn="l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Typically consists of multiple communication lines</a:t>
          </a:r>
          <a:endParaRPr lang="en-US" sz="1500" kern="1200" dirty="0"/>
        </a:p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/>
            <a:t>Each line is capable of transmitting signals representing binary 1 and binary 0</a:t>
          </a:r>
          <a:endParaRPr lang="en-US" sz="1200" kern="1200" dirty="0"/>
        </a:p>
      </dsp:txBody>
      <dsp:txXfrm>
        <a:off x="805627" y="2295346"/>
        <a:ext cx="2762845" cy="1657707"/>
      </dsp:txXfrm>
    </dsp:sp>
    <dsp:sp modelId="{C1D27491-8205-D643-90DC-71FD8A31FE32}">
      <dsp:nvSpPr>
        <dsp:cNvPr id="0" name=""/>
        <dsp:cNvSpPr/>
      </dsp:nvSpPr>
      <dsp:spPr>
        <a:xfrm>
          <a:off x="2187050" y="3951253"/>
          <a:ext cx="3398299" cy="604854"/>
        </a:xfrm>
        <a:custGeom>
          <a:avLst/>
          <a:gdLst/>
          <a:ahLst/>
          <a:cxnLst/>
          <a:rect l="0" t="0" r="0" b="0"/>
          <a:pathLst>
            <a:path>
              <a:moveTo>
                <a:pt x="3398299" y="0"/>
              </a:moveTo>
              <a:lnTo>
                <a:pt x="3398299" y="319527"/>
              </a:lnTo>
              <a:lnTo>
                <a:pt x="0" y="319527"/>
              </a:lnTo>
              <a:lnTo>
                <a:pt x="0" y="604854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 dirty="0"/>
        </a:p>
      </dsp:txBody>
      <dsp:txXfrm>
        <a:off x="3799769" y="4250503"/>
        <a:ext cx="172860" cy="6354"/>
      </dsp:txXfrm>
    </dsp:sp>
    <dsp:sp modelId="{B109764F-60F3-E749-9AE5-95B69D3F63D9}">
      <dsp:nvSpPr>
        <dsp:cNvPr id="0" name=""/>
        <dsp:cNvSpPr/>
      </dsp:nvSpPr>
      <dsp:spPr>
        <a:xfrm>
          <a:off x="4203927" y="2295346"/>
          <a:ext cx="2762845" cy="1657707"/>
        </a:xfrm>
        <a:prstGeom prst="rect">
          <a:avLst/>
        </a:prstGeom>
        <a:solidFill>
          <a:schemeClr val="accent3"/>
        </a:soli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Computer systems contain a number of different buses that provide pathways between components at various levels of the computer system hierarchy</a:t>
          </a:r>
          <a:endParaRPr lang="en-US" sz="1500" kern="1200" dirty="0"/>
        </a:p>
      </dsp:txBody>
      <dsp:txXfrm>
        <a:off x="4203927" y="2295346"/>
        <a:ext cx="2762845" cy="1657707"/>
      </dsp:txXfrm>
    </dsp:sp>
    <dsp:sp modelId="{71B0C6C9-D4C6-D84F-8A1A-6C057EDBC2A7}">
      <dsp:nvSpPr>
        <dsp:cNvPr id="0" name=""/>
        <dsp:cNvSpPr/>
      </dsp:nvSpPr>
      <dsp:spPr>
        <a:xfrm>
          <a:off x="3566672" y="5371641"/>
          <a:ext cx="60485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04854" y="4572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 dirty="0"/>
        </a:p>
      </dsp:txBody>
      <dsp:txXfrm>
        <a:off x="3853213" y="5414184"/>
        <a:ext cx="31772" cy="6354"/>
      </dsp:txXfrm>
    </dsp:sp>
    <dsp:sp modelId="{D48F7CAA-0278-8240-8FAA-FE067A5D04D9}">
      <dsp:nvSpPr>
        <dsp:cNvPr id="0" name=""/>
        <dsp:cNvSpPr/>
      </dsp:nvSpPr>
      <dsp:spPr>
        <a:xfrm>
          <a:off x="805627" y="4588508"/>
          <a:ext cx="2762845" cy="165770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40000"/>
                <a:alpha val="100000"/>
                <a:satMod val="15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lvl="0" algn="l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i="1" kern="1200" dirty="0" smtClean="0"/>
            <a:t>System bus</a:t>
          </a:r>
          <a:endParaRPr lang="en-US" sz="1500" kern="1200" dirty="0"/>
        </a:p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/>
            <a:t>A bus that connects major computer components (processor, memory, I/O)</a:t>
          </a:r>
          <a:endParaRPr lang="en-US" sz="1200" kern="1200" dirty="0"/>
        </a:p>
      </dsp:txBody>
      <dsp:txXfrm>
        <a:off x="805627" y="4588508"/>
        <a:ext cx="2762845" cy="1657707"/>
      </dsp:txXfrm>
    </dsp:sp>
    <dsp:sp modelId="{4A9314AF-31E5-2F46-A15A-D4ED62769F9A}">
      <dsp:nvSpPr>
        <dsp:cNvPr id="0" name=""/>
        <dsp:cNvSpPr/>
      </dsp:nvSpPr>
      <dsp:spPr>
        <a:xfrm>
          <a:off x="4203927" y="4588508"/>
          <a:ext cx="2762845" cy="1657707"/>
        </a:xfrm>
        <a:prstGeom prst="rect">
          <a:avLst/>
        </a:prstGeom>
        <a:solidFill>
          <a:schemeClr val="accent4"/>
        </a:soli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500" kern="1200" dirty="0" smtClean="0"/>
            <a:t>The most common computer interconnection structures are based on the use of one or more system buses</a:t>
          </a:r>
          <a:endParaRPr lang="en-GB" sz="1500" kern="1200" dirty="0"/>
        </a:p>
      </dsp:txBody>
      <dsp:txXfrm>
        <a:off x="4203927" y="4588508"/>
        <a:ext cx="2762845" cy="1657707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584B08-0A1F-BA49-88AC-29D02014566B}">
      <dsp:nvSpPr>
        <dsp:cNvPr id="0" name=""/>
        <dsp:cNvSpPr/>
      </dsp:nvSpPr>
      <dsp:spPr>
        <a:xfrm>
          <a:off x="3366254" y="936366"/>
          <a:ext cx="72212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722122" y="45720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 dirty="0"/>
        </a:p>
      </dsp:txBody>
      <dsp:txXfrm>
        <a:off x="3708497" y="978322"/>
        <a:ext cx="37636" cy="7527"/>
      </dsp:txXfrm>
    </dsp:sp>
    <dsp:sp modelId="{FB6AD10D-0170-A941-8C38-590D121EC16D}">
      <dsp:nvSpPr>
        <dsp:cNvPr id="0" name=""/>
        <dsp:cNvSpPr/>
      </dsp:nvSpPr>
      <dsp:spPr>
        <a:xfrm>
          <a:off x="95347" y="274"/>
          <a:ext cx="3272707" cy="1963624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40000"/>
                <a:alpha val="100000"/>
                <a:satMod val="150000"/>
                <a:lumMod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/>
              </a:solidFill>
              <a:effectLst/>
            </a:rPr>
            <a:t>Principal reason for change was the electrical constraints encountered with increasing the frequency of wide synchronous buses</a:t>
          </a:r>
          <a:endParaRPr lang="en-US" sz="1800" kern="1200" dirty="0">
            <a:solidFill>
              <a:schemeClr val="tx1"/>
            </a:solidFill>
            <a:effectLst/>
          </a:endParaRPr>
        </a:p>
      </dsp:txBody>
      <dsp:txXfrm>
        <a:off x="95347" y="274"/>
        <a:ext cx="3272707" cy="1963624"/>
      </dsp:txXfrm>
    </dsp:sp>
    <dsp:sp modelId="{7C6C8CC4-8DDC-DB4A-A864-BBAD91FF52D0}">
      <dsp:nvSpPr>
        <dsp:cNvPr id="0" name=""/>
        <dsp:cNvSpPr/>
      </dsp:nvSpPr>
      <dsp:spPr>
        <a:xfrm>
          <a:off x="1731700" y="1962098"/>
          <a:ext cx="4025430" cy="722122"/>
        </a:xfrm>
        <a:custGeom>
          <a:avLst/>
          <a:gdLst/>
          <a:ahLst/>
          <a:cxnLst/>
          <a:rect l="0" t="0" r="0" b="0"/>
          <a:pathLst>
            <a:path>
              <a:moveTo>
                <a:pt x="4025430" y="0"/>
              </a:moveTo>
              <a:lnTo>
                <a:pt x="4025430" y="378161"/>
              </a:lnTo>
              <a:lnTo>
                <a:pt x="0" y="378161"/>
              </a:lnTo>
              <a:lnTo>
                <a:pt x="0" y="722122"/>
              </a:lnTo>
            </a:path>
          </a:pathLst>
        </a:custGeom>
        <a:noFill/>
        <a:ln w="12700" cap="flat" cmpd="sng" algn="ctr">
          <a:solidFill>
            <a:schemeClr val="accent4">
              <a:hueOff val="-854369"/>
              <a:satOff val="36567"/>
              <a:lumOff val="2156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 dirty="0"/>
        </a:p>
      </dsp:txBody>
      <dsp:txXfrm>
        <a:off x="3642035" y="2319396"/>
        <a:ext cx="204760" cy="7527"/>
      </dsp:txXfrm>
    </dsp:sp>
    <dsp:sp modelId="{C5C28F71-B6F1-6140-ABE4-F2F8EFEA2A60}">
      <dsp:nvSpPr>
        <dsp:cNvPr id="0" name=""/>
        <dsp:cNvSpPr/>
      </dsp:nvSpPr>
      <dsp:spPr>
        <a:xfrm>
          <a:off x="4120777" y="274"/>
          <a:ext cx="3272707" cy="1963624"/>
        </a:xfrm>
        <a:prstGeom prst="rect">
          <a:avLst/>
        </a:prstGeom>
        <a:gradFill rotWithShape="0">
          <a:gsLst>
            <a:gs pos="0">
              <a:schemeClr val="accent4">
                <a:hueOff val="-569579"/>
                <a:satOff val="24378"/>
                <a:lumOff val="1438"/>
                <a:alphaOff val="0"/>
                <a:shade val="40000"/>
                <a:alpha val="100000"/>
                <a:satMod val="150000"/>
                <a:lumMod val="100000"/>
              </a:schemeClr>
            </a:gs>
            <a:gs pos="100000">
              <a:schemeClr val="accent4">
                <a:hueOff val="-569579"/>
                <a:satOff val="24378"/>
                <a:lumOff val="1438"/>
                <a:alphaOff val="0"/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0" kern="1200" dirty="0" smtClean="0">
              <a:solidFill>
                <a:schemeClr val="tx1"/>
              </a:solidFill>
              <a:effectLst/>
            </a:rPr>
            <a:t>At higher and higher data rates it becomes increasingly difficult to perform the synchronization and arbitration functions in a timely fashion</a:t>
          </a:r>
          <a:endParaRPr lang="en-US" sz="1800" b="0" kern="1200" dirty="0">
            <a:solidFill>
              <a:schemeClr val="tx1"/>
            </a:solidFill>
            <a:effectLst/>
          </a:endParaRPr>
        </a:p>
      </dsp:txBody>
      <dsp:txXfrm>
        <a:off x="4120777" y="274"/>
        <a:ext cx="3272707" cy="1963624"/>
      </dsp:txXfrm>
    </dsp:sp>
    <dsp:sp modelId="{CF1B19A3-10CB-BC46-BEE6-87DE4C2D918F}">
      <dsp:nvSpPr>
        <dsp:cNvPr id="0" name=""/>
        <dsp:cNvSpPr/>
      </dsp:nvSpPr>
      <dsp:spPr>
        <a:xfrm>
          <a:off x="3366254" y="3652713"/>
          <a:ext cx="72212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722122" y="45720"/>
              </a:lnTo>
            </a:path>
          </a:pathLst>
        </a:custGeom>
        <a:noFill/>
        <a:ln w="12700" cap="flat" cmpd="sng" algn="ctr">
          <a:solidFill>
            <a:schemeClr val="accent4">
              <a:hueOff val="-1708738"/>
              <a:satOff val="73133"/>
              <a:lumOff val="4313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 dirty="0"/>
        </a:p>
      </dsp:txBody>
      <dsp:txXfrm>
        <a:off x="3708497" y="3694669"/>
        <a:ext cx="37636" cy="7527"/>
      </dsp:txXfrm>
    </dsp:sp>
    <dsp:sp modelId="{21465F50-952A-4B49-80A1-8A7E476A9ABC}">
      <dsp:nvSpPr>
        <dsp:cNvPr id="0" name=""/>
        <dsp:cNvSpPr/>
      </dsp:nvSpPr>
      <dsp:spPr>
        <a:xfrm>
          <a:off x="95347" y="2716621"/>
          <a:ext cx="3272707" cy="1963624"/>
        </a:xfrm>
        <a:prstGeom prst="rect">
          <a:avLst/>
        </a:prstGeom>
        <a:gradFill rotWithShape="0">
          <a:gsLst>
            <a:gs pos="0">
              <a:schemeClr val="accent4">
                <a:hueOff val="-1139159"/>
                <a:satOff val="48755"/>
                <a:lumOff val="2875"/>
                <a:alphaOff val="0"/>
                <a:shade val="40000"/>
                <a:alpha val="100000"/>
                <a:satMod val="150000"/>
                <a:lumMod val="100000"/>
              </a:schemeClr>
            </a:gs>
            <a:gs pos="100000">
              <a:schemeClr val="accent4">
                <a:hueOff val="-1139159"/>
                <a:satOff val="48755"/>
                <a:lumOff val="2875"/>
                <a:alphaOff val="0"/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/>
              </a:solidFill>
              <a:effectLst/>
            </a:rPr>
            <a:t>A conventional shared bus on the same chip magnified the difficulties of increasing bus data rate and reducing bus latency to keep up with the processors</a:t>
          </a:r>
          <a:endParaRPr lang="en-US" sz="1800" kern="1200" dirty="0">
            <a:solidFill>
              <a:schemeClr val="tx1"/>
            </a:solidFill>
            <a:effectLst/>
          </a:endParaRPr>
        </a:p>
      </dsp:txBody>
      <dsp:txXfrm>
        <a:off x="95347" y="2716621"/>
        <a:ext cx="3272707" cy="1963624"/>
      </dsp:txXfrm>
    </dsp:sp>
    <dsp:sp modelId="{3448E9C8-F176-0341-AC42-1CEFBB051AEF}">
      <dsp:nvSpPr>
        <dsp:cNvPr id="0" name=""/>
        <dsp:cNvSpPr/>
      </dsp:nvSpPr>
      <dsp:spPr>
        <a:xfrm>
          <a:off x="4120777" y="2716621"/>
          <a:ext cx="3272707" cy="1963624"/>
        </a:xfrm>
        <a:prstGeom prst="rect">
          <a:avLst/>
        </a:prstGeom>
        <a:gradFill rotWithShape="0">
          <a:gsLst>
            <a:gs pos="0">
              <a:schemeClr val="accent4">
                <a:hueOff val="-1708738"/>
                <a:satOff val="73133"/>
                <a:lumOff val="4313"/>
                <a:alphaOff val="0"/>
                <a:shade val="40000"/>
                <a:alpha val="100000"/>
                <a:satMod val="150000"/>
                <a:lumMod val="100000"/>
              </a:schemeClr>
            </a:gs>
            <a:gs pos="100000">
              <a:schemeClr val="accent4">
                <a:hueOff val="-1708738"/>
                <a:satOff val="73133"/>
                <a:lumOff val="4313"/>
                <a:alphaOff val="0"/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/>
              </a:solidFill>
              <a:effectLst/>
            </a:rPr>
            <a:t>Has lower latency, higher data rate, and better scalability</a:t>
          </a:r>
          <a:endParaRPr lang="en-US" sz="1800" kern="1200" dirty="0">
            <a:solidFill>
              <a:schemeClr val="tx1"/>
            </a:solidFill>
            <a:effectLst/>
          </a:endParaRPr>
        </a:p>
      </dsp:txBody>
      <dsp:txXfrm>
        <a:off x="4120777" y="2716621"/>
        <a:ext cx="3272707" cy="196362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matrix2">
  <dgm:title val=""/>
  <dgm:desc val=""/>
  <dgm:catLst>
    <dgm:cat type="matrix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axisShape" refType="w"/>
          <dgm:constr type="h" for="ch" forName="axisShape" refType="h"/>
          <dgm:constr type="w" for="ch" forName="rect1" refType="w" fact="0.4"/>
          <dgm:constr type="h" for="ch" forName="rect1" refType="w" fact="0.4"/>
          <dgm:constr type="l" for="ch" forName="rect1" refType="w" fact="0.065"/>
          <dgm:constr type="t" for="ch" forName="rect1" refType="h" fact="0.065"/>
          <dgm:constr type="w" for="ch" forName="rect2" refType="w" fact="0.4"/>
          <dgm:constr type="h" for="ch" forName="rect2" refType="h" fact="0.4"/>
          <dgm:constr type="r" for="ch" forName="rect2" refType="w" fact="0.935"/>
          <dgm:constr type="t" for="ch" forName="rect2" refType="h" fact="0.065"/>
          <dgm:constr type="w" for="ch" forName="rect3" refType="w" fact="0.4"/>
          <dgm:constr type="h" for="ch" forName="rect3" refType="w" fact="0.4"/>
          <dgm:constr type="l" for="ch" forName="rect3" refType="w" fact="0.065"/>
          <dgm:constr type="b" for="ch" forName="rect3" refType="h" fact="0.935"/>
          <dgm:constr type="w" for="ch" forName="rect4" refType="w" fact="0.4"/>
          <dgm:constr type="h" for="ch" forName="rect4" refType="h" fact="0.4"/>
          <dgm:constr type="r" for="ch" forName="rect4" refType="w" fact="0.935"/>
          <dgm:constr type="b" for="ch" forName="rect4" refType="h" fact="0.935"/>
        </dgm:constrLst>
      </dgm:if>
      <dgm:else name="Name2">
        <dgm:constrLst>
          <dgm:constr type="primFontSz" for="ch" ptType="node" op="equ" val="65"/>
          <dgm:constr type="w" for="ch" forName="axisShape" refType="w"/>
          <dgm:constr type="h" for="ch" forName="axisShape" refType="h"/>
          <dgm:constr type="w" for="ch" forName="rect1" refType="w" fact="0.4"/>
          <dgm:constr type="h" for="ch" forName="rect1" refType="w" fact="0.4"/>
          <dgm:constr type="r" for="ch" forName="rect1" refType="w" fact="0.935"/>
          <dgm:constr type="t" for="ch" forName="rect1" refType="h" fact="0.065"/>
          <dgm:constr type="w" for="ch" forName="rect2" refType="w" fact="0.4"/>
          <dgm:constr type="h" for="ch" forName="rect2" refType="h" fact="0.4"/>
          <dgm:constr type="l" for="ch" forName="rect2" refType="w" fact="0.065"/>
          <dgm:constr type="t" for="ch" forName="rect2" refType="h" fact="0.065"/>
          <dgm:constr type="w" for="ch" forName="rect3" refType="w" fact="0.4"/>
          <dgm:constr type="h" for="ch" forName="rect3" refType="w" fact="0.4"/>
          <dgm:constr type="r" for="ch" forName="rect3" refType="w" fact="0.935"/>
          <dgm:constr type="b" for="ch" forName="rect3" refType="h" fact="0.935"/>
          <dgm:constr type="w" for="ch" forName="rect4" refType="w" fact="0.4"/>
          <dgm:constr type="h" for="ch" forName="rect4" refType="h" fact="0.4"/>
          <dgm:constr type="l" for="ch" forName="rect4" refType="w" fact="0.065"/>
          <dgm:constr type="b" for="ch" forName="rect4" refType="h" fact="0.935"/>
        </dgm:constrLst>
      </dgm:else>
    </dgm:choose>
    <dgm:ruleLst/>
    <dgm:choose name="Name3">
      <dgm:if name="Name4" axis="ch" ptType="node" func="cnt" op="gte" val="1">
        <dgm:layoutNode name="axisShape" styleLbl="bgShp">
          <dgm:alg type="sp"/>
          <dgm:shape xmlns:r="http://schemas.openxmlformats.org/officeDocument/2006/relationships" type="quadArrow" r:blip="">
            <dgm:adjLst>
              <dgm:adj idx="1" val="0.02"/>
              <dgm:adj idx="2" val="0.04"/>
              <dgm:adj idx="3" val="0.05"/>
            </dgm:adjLst>
          </dgm:shape>
          <dgm:presOf/>
          <dgm:constrLst/>
          <dgm:ruleLst/>
        </dgm:layoutNode>
        <dgm:layoutNode name="rect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rect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rect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rect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4#2">
  <dgm:title val=""/>
  <dgm:desc val=""/>
  <dgm:catLst>
    <dgm:cat type="relationship" pri="26000"/>
    <dgm:cat type="cycle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cycleMatrixDiagram">
    <dgm:varLst>
      <dgm:chMax val="1"/>
      <dgm:dir/>
      <dgm:animLvl val="lvl"/>
      <dgm:resizeHandles val="exact"/>
    </dgm:varLst>
    <dgm:alg type="composite">
      <dgm:param type="ar" val="1.3"/>
    </dgm:alg>
    <dgm:shape xmlns:r="http://schemas.openxmlformats.org/officeDocument/2006/relationships" r:blip="">
      <dgm:adjLst/>
    </dgm:shape>
    <dgm:presOf/>
    <dgm:constrLst>
      <dgm:constr type="w" for="ch" forName="children" refType="w"/>
      <dgm:constr type="h" for="ch" forName="children" refType="w" refFor="ch" refForName="children" fact="0.77"/>
      <dgm:constr type="ctrX" for="ch" forName="children" refType="w" fact="0.5"/>
      <dgm:constr type="ctrY" for="ch" forName="children" refType="h" fact="0.5"/>
      <dgm:constr type="w" for="ch" forName="circle" refType="w"/>
      <dgm:constr type="h" for="ch" forName="circle" refType="h"/>
      <dgm:constr type="ctrX" for="ch" forName="circle" refType="w" fact="0.5"/>
      <dgm:constr type="ctrY" for="ch" forName="circle" refType="h" fact="0.5"/>
      <dgm:constr type="w" for="ch" forName="center1" refType="w" fact="0.115"/>
      <dgm:constr type="h" for="ch" forName="center1" refType="w" fact="0.1"/>
      <dgm:constr type="ctrX" for="ch" forName="center1" refType="w" fact="0.5"/>
      <dgm:constr type="ctrY" for="ch" forName="center1" refType="h" fact="0.475"/>
      <dgm:constr type="w" for="ch" forName="center2" refType="w" fact="0.115"/>
      <dgm:constr type="h" for="ch" forName="center2" refType="w" fact="0.1"/>
      <dgm:constr type="ctrX" for="ch" forName="center2" refType="w" fact="0.5"/>
      <dgm:constr type="ctrY" for="ch" forName="center2" refType="h" fact="0.525"/>
    </dgm:constrLst>
    <dgm:ruleLst/>
    <dgm:choose name="Name0">
      <dgm:if name="Name1" axis="ch" ptType="node" func="cnt" op="gte" val="1">
        <dgm:layoutNode name="children">
          <dgm:alg type="composite">
            <dgm:param type="ar" val="1.3"/>
          </dgm:alg>
          <dgm:shape xmlns:r="http://schemas.openxmlformats.org/officeDocument/2006/relationships" r:blip="">
            <dgm:adjLst/>
          </dgm:shape>
          <dgm:presOf/>
          <dgm:choose name="Name2">
            <dgm:if name="Name3" func="var" arg="dir" op="equ" val="norm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l" for="ch" forName="child1group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r" for="ch" forName="child2group" refType="w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r" for="ch" forName="child3group" refType="w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l" for="ch" forName="child4group"/>
              </dgm:constrLst>
            </dgm:if>
            <dgm:else name="Name4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r" for="ch" forName="child1group" refType="w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l" for="ch" forName="child2group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l" for="ch" forName="child3group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r" for="ch" forName="child4group" refType="w"/>
              </dgm:constrLst>
            </dgm:else>
          </dgm:choose>
          <dgm:ruleLst/>
          <dgm:choose name="Name5">
            <dgm:if name="Name6" axis="ch ch" ptType="node node" st="1 1" cnt="1 0" func="cnt" op="gte" val="1">
              <dgm:layoutNode name="child1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7">
                  <dgm:if name="Name8" func="var" arg="dir" op="equ" val="norm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l" for="ch" forName="child1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l" for="ch" forName="child1Text"/>
                    </dgm:constrLst>
                  </dgm:if>
                  <dgm:else name="Name9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r" for="ch" forName="child1" refType="w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r" for="ch" forName="child1Text" refType="w"/>
                    </dgm:constrLst>
                  </dgm:else>
                </dgm:choose>
                <dgm:ruleLst/>
                <dgm:layoutNode name="child1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1 1" cnt="1 0"/>
                  <dgm:constrLst/>
                  <dgm:ruleLst/>
                </dgm:layoutNode>
                <dgm:layoutNode name="child1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1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0"/>
          </dgm:choose>
          <dgm:choose name="Name11">
            <dgm:if name="Name12" axis="ch ch" ptType="node node" st="2 1" cnt="1 0" func="cnt" op="gte" val="1">
              <dgm:layoutNode name="child2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choose name="Name13">
                  <dgm:if name="Name14" func="var" arg="dir" op="equ" val="norm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r" for="ch" forName="child2" refType="w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r" for="ch" forName="child2Text" refType="w"/>
                    </dgm:constrLst>
                  </dgm:if>
                  <dgm:else name="Name15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l" for="ch" forName="child2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l" for="ch" forName="child2Text"/>
                    </dgm:constrLst>
                  </dgm:else>
                </dgm:choose>
                <dgm:ruleLst/>
                <dgm:layoutNode name="child2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2 1" cnt="1 0"/>
                  <dgm:constrLst/>
                  <dgm:ruleLst/>
                </dgm:layoutNode>
                <dgm:layoutNode name="child2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2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6"/>
          </dgm:choose>
          <dgm:choose name="Name17">
            <dgm:if name="Name18" axis="ch ch" ptType="node node" st="3 1" cnt="1 0" func="cnt" op="gte" val="1">
              <dgm:layoutNode name="child3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19">
                  <dgm:if name="Name20" func="var" arg="dir" op="equ" val="norm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r" for="ch" forName="child3" refType="w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r" for="ch" forName="child3Text" refType="w"/>
                    </dgm:constrLst>
                  </dgm:if>
                  <dgm:else name="Name21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l" for="ch" forName="child3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l" for="ch" forName="child3Text"/>
                    </dgm:constrLst>
                  </dgm:else>
                </dgm:choose>
                <dgm:ruleLst/>
                <dgm:layoutNode name="child3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3 1" cnt="1 0"/>
                  <dgm:constrLst/>
                  <dgm:ruleLst/>
                </dgm:layoutNode>
                <dgm:layoutNode name="child3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3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2"/>
          </dgm:choose>
          <dgm:choose name="Name23">
            <dgm:if name="Name24" axis="ch ch" ptType="node node" st="4 1" cnt="1 0" func="cnt" op="gte" val="1">
              <dgm:layoutNode name="child4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25">
                  <dgm:if name="Name26" func="var" arg="dir" op="equ" val="norm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l" for="ch" forName="child4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l" for="ch" forName="child4Text"/>
                    </dgm:constrLst>
                  </dgm:if>
                  <dgm:else name="Name27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r" for="ch" forName="child4" refType="w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r" for="ch" forName="child4Text" refType="w"/>
                    </dgm:constrLst>
                  </dgm:else>
                </dgm:choose>
                <dgm:ruleLst/>
                <dgm:layoutNode name="child4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4 1" cnt="1 0"/>
                  <dgm:constrLst/>
                  <dgm:ruleLst/>
                </dgm:layoutNode>
                <dgm:layoutNode name="child4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4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8"/>
          </dgm:choose>
          <dgm:layoutNode name="child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ircle">
          <dgm:alg type="composite">
            <dgm:param type="ar" val="1"/>
          </dgm:alg>
          <dgm:shape xmlns:r="http://schemas.openxmlformats.org/officeDocument/2006/relationships" r:blip="">
            <dgm:adjLst/>
          </dgm:shape>
          <dgm:presOf/>
          <dgm:choose name="Name29">
            <dgm:if name="Name30" func="var" arg="dir" op="equ" val="norm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r" for="ch" forName="quadrant1" refType="w" fact="0.5"/>
                <dgm:constr type="rOff" for="ch" forName="quadrant1" refType="w" fact="-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l" for="ch" forName="quadrant2" refType="w" fact="0.5"/>
                <dgm:constr type="lOff" for="ch" forName="quadrant2" refType="w" fact="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l" for="ch" forName="quadrant3" refType="w" fact="0.5"/>
                <dgm:constr type="lOff" for="ch" forName="quadrant3" refType="w" fact="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r" for="ch" forName="quadrant4" refType="w" fact="0.5"/>
                <dgm:constr type="rOff" for="ch" forName="quadrant4" refType="w" fact="-0.01"/>
              </dgm:constrLst>
            </dgm:if>
            <dgm:else name="Name31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l" for="ch" forName="quadrant1" refType="w" fact="0.5"/>
                <dgm:constr type="lOff" for="ch" forName="quadrant1" refType="w" fact="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r" for="ch" forName="quadrant2" refType="w" fact="0.5"/>
                <dgm:constr type="rOff" for="ch" forName="quadrant2" refType="w" fact="-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r" for="ch" forName="quadrant3" refType="w" fact="0.5"/>
                <dgm:constr type="rOff" for="ch" forName="quadrant3" refType="w" fact="-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l" for="ch" forName="quadrant4" refType="w" fact="0.5"/>
                <dgm:constr type="lOff" for="ch" forName="quadrant4" refType="w" fact="0.01"/>
              </dgm:constrLst>
            </dgm:else>
          </dgm:choose>
          <dgm:ruleLst/>
          <dgm:layoutNode name="quadrant1" styleLbl="node1">
            <dgm:varLst>
              <dgm:chMax val="1"/>
              <dgm:bulletEnabled val="1"/>
            </dgm:varLst>
            <dgm:alg type="tx"/>
            <dgm:choose name="Name32">
              <dgm:if name="Name33" func="var" arg="dir" op="equ" val="norm">
                <dgm:shape xmlns:r="http://schemas.openxmlformats.org/officeDocument/2006/relationships" type="pieWedge" r:blip="">
                  <dgm:adjLst/>
                </dgm:shape>
              </dgm:if>
              <dgm:else name="Name34">
                <dgm:shape xmlns:r="http://schemas.openxmlformats.org/officeDocument/2006/relationships" rot="90" type="pieWedge" r:blip="">
                  <dgm:adjLst/>
                </dgm:shape>
              </dgm:else>
            </dgm:choose>
            <dgm:presOf axis="ch" ptType="node" cnt="1"/>
            <dgm:constrLst/>
            <dgm:ruleLst>
              <dgm:rule type="primFontSz" val="5" fact="NaN" max="NaN"/>
            </dgm:ruleLst>
          </dgm:layoutNode>
          <dgm:layoutNode name="quadrant2" styleLbl="node1">
            <dgm:varLst>
              <dgm:chMax val="1"/>
              <dgm:bulletEnabled val="1"/>
            </dgm:varLst>
            <dgm:alg type="tx"/>
            <dgm:choose name="Name35">
              <dgm:if name="Name36" func="var" arg="dir" op="equ" val="norm">
                <dgm:shape xmlns:r="http://schemas.openxmlformats.org/officeDocument/2006/relationships" rot="90" type="pieWedge" r:blip="">
                  <dgm:adjLst/>
                </dgm:shape>
              </dgm:if>
              <dgm:else name="Name37">
                <dgm:shape xmlns:r="http://schemas.openxmlformats.org/officeDocument/2006/relationships" type="pieWedge" r:blip="">
                  <dgm:adjLst/>
                </dgm:shape>
              </dgm:else>
            </dgm:choose>
            <dgm:presOf axis="ch" ptType="node" st="2" cnt="1"/>
            <dgm:constrLst/>
            <dgm:ruleLst>
              <dgm:rule type="primFontSz" val="5" fact="NaN" max="NaN"/>
            </dgm:ruleLst>
          </dgm:layoutNode>
          <dgm:layoutNode name="quadrant3" styleLbl="node1">
            <dgm:varLst>
              <dgm:chMax val="1"/>
              <dgm:bulletEnabled val="1"/>
            </dgm:varLst>
            <dgm:alg type="tx"/>
            <dgm:choose name="Name38">
              <dgm:if name="Name39" func="var" arg="dir" op="equ" val="norm">
                <dgm:shape xmlns:r="http://schemas.openxmlformats.org/officeDocument/2006/relationships" rot="180" type="pieWedge" r:blip="">
                  <dgm:adjLst/>
                </dgm:shape>
              </dgm:if>
              <dgm:else name="Name40">
                <dgm:shape xmlns:r="http://schemas.openxmlformats.org/officeDocument/2006/relationships" rot="270" type="pieWedge" r:blip="">
                  <dgm:adjLst/>
                </dgm:shape>
              </dgm:else>
            </dgm:choose>
            <dgm:presOf axis="ch" ptType="node" st="3" cnt="1"/>
            <dgm:constrLst/>
            <dgm:ruleLst>
              <dgm:rule type="primFontSz" val="5" fact="NaN" max="NaN"/>
            </dgm:ruleLst>
          </dgm:layoutNode>
          <dgm:layoutNode name="quadrant4" styleLbl="node1">
            <dgm:varLst>
              <dgm:chMax val="1"/>
              <dgm:bulletEnabled val="1"/>
            </dgm:varLst>
            <dgm:alg type="tx"/>
            <dgm:choose name="Name41">
              <dgm:if name="Name42" func="var" arg="dir" op="equ" val="norm">
                <dgm:shape xmlns:r="http://schemas.openxmlformats.org/officeDocument/2006/relationships" rot="270" type="pieWedge" r:blip="">
                  <dgm:adjLst/>
                </dgm:shape>
              </dgm:if>
              <dgm:else name="Name43">
                <dgm:shape xmlns:r="http://schemas.openxmlformats.org/officeDocument/2006/relationships" rot="180" type="pieWedge" r:blip="">
                  <dgm:adjLst/>
                </dgm:shape>
              </dgm:else>
            </dgm:choose>
            <dgm:presOf axis="ch" ptType="node" st="4" cnt="1"/>
            <dgm:constrLst/>
            <dgm:ruleLst>
              <dgm:rule type="primFontSz" val="5" fact="NaN" max="NaN"/>
            </dgm:ruleLst>
          </dgm:layoutNode>
          <dgm:layoutNode name="quadrant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enter1" styleLbl="fgShp">
          <dgm:alg type="sp"/>
          <dgm:choose name="Name44">
            <dgm:if name="Name45" func="var" arg="dir" op="equ" val="norm">
              <dgm:shape xmlns:r="http://schemas.openxmlformats.org/officeDocument/2006/relationships" type="circularArrow" r:blip="" zOrderOff="16">
                <dgm:adjLst/>
              </dgm:shape>
            </dgm:if>
            <dgm:else name="Name46">
              <dgm:shape xmlns:r="http://schemas.openxmlformats.org/officeDocument/2006/relationships" rot="180" type="leftCircularArrow" r:blip="" zOrderOff="16">
                <dgm:adjLst/>
              </dgm:shape>
            </dgm:else>
          </dgm:choose>
          <dgm:presOf/>
          <dgm:constrLst/>
          <dgm:ruleLst/>
        </dgm:layoutNode>
        <dgm:layoutNode name="center2" styleLbl="fgShp">
          <dgm:alg type="sp"/>
          <dgm:choose name="Name47">
            <dgm:if name="Name48" func="var" arg="dir" op="equ" val="norm">
              <dgm:shape xmlns:r="http://schemas.openxmlformats.org/officeDocument/2006/relationships" rot="180" type="circularArrow" r:blip="" zOrderOff="16">
                <dgm:adjLst/>
              </dgm:shape>
            </dgm:if>
            <dgm:else name="Name49">
              <dgm:shape xmlns:r="http://schemas.openxmlformats.org/officeDocument/2006/relationships" type="leftCircularArrow" r:blip="" zOrderOff="16">
                <dgm:adjLst/>
              </dgm:shape>
            </dgm:else>
          </dgm:choose>
          <dgm:presOf/>
          <dgm:constrLst/>
          <dgm:ruleLst/>
        </dgm:layoutNode>
      </dgm:if>
      <dgm:else name="Name50"/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6246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 dirty="0"/>
          </a:p>
        </p:txBody>
      </p:sp>
      <p:sp>
        <p:nvSpPr>
          <p:cNvPr id="6246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  <p:sp>
        <p:nvSpPr>
          <p:cNvPr id="6246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BC627226-B1F1-BB4B-942D-7BCBAF0D2FC7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8029610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6451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 dirty="0"/>
          </a:p>
        </p:txBody>
      </p:sp>
      <p:sp>
        <p:nvSpPr>
          <p:cNvPr id="6451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6451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451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  <p:sp>
        <p:nvSpPr>
          <p:cNvPr id="6451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5E8A5BC2-82F1-9743-89FF-AFC7C6D81D1B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468473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33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33" charset="0"/>
        <a:ea typeface="ＭＳ Ｐゴシック" pitchFamily="33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33" charset="0"/>
        <a:ea typeface="ＭＳ Ｐゴシック" pitchFamily="33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33" charset="0"/>
        <a:ea typeface="ＭＳ Ｐゴシック" pitchFamily="33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33" charset="0"/>
        <a:ea typeface="ＭＳ Ｐゴシック" pitchFamily="33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DC1486A-64A2-174A-9561-2035EFB54CD6}" type="slidenum">
              <a:rPr lang="en-US"/>
              <a:pPr/>
              <a:t>1</a:t>
            </a:fld>
            <a:endParaRPr lang="en-US" dirty="0"/>
          </a:p>
        </p:txBody>
      </p:sp>
      <p:sp>
        <p:nvSpPr>
          <p:cNvPr id="52226" name="Rectangle 2050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7" name="Rectangle 2051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latin typeface="Times New Roman" pitchFamily="-110" charset="0"/>
              </a:rPr>
              <a:t>Lecture slides prepared for “Computer Organization</a:t>
            </a:r>
            <a:r>
              <a:rPr lang="en-US" baseline="0" dirty="0" smtClean="0">
                <a:latin typeface="Times New Roman" pitchFamily="-110" charset="0"/>
              </a:rPr>
              <a:t> and Architecture</a:t>
            </a:r>
            <a:r>
              <a:rPr lang="en-US" dirty="0" smtClean="0">
                <a:latin typeface="Times New Roman" pitchFamily="-110" charset="0"/>
              </a:rPr>
              <a:t>”, 10/e, by William Stallings, Chapter 3 “A Top</a:t>
            </a:r>
            <a:r>
              <a:rPr lang="en-US" baseline="0" dirty="0" smtClean="0">
                <a:latin typeface="Times New Roman" pitchFamily="-110" charset="0"/>
              </a:rPr>
              <a:t> Level View of Computer Function and Interconnection</a:t>
            </a:r>
            <a:r>
              <a:rPr lang="en-US" dirty="0" smtClean="0">
                <a:latin typeface="Times New Roman" pitchFamily="-110" charset="0"/>
              </a:rPr>
              <a:t>”.</a:t>
            </a:r>
            <a:endParaRPr lang="en-AU" dirty="0" smtClean="0">
              <a:latin typeface="Times New Roman" pitchFamily="-110" charset="0"/>
            </a:endParaRPr>
          </a:p>
          <a:p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 general, these actions fall into four categories: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b="1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Processor-memory: </a:t>
            </a:r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Data may be transferred from processor to memory or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from memory to processor.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Processor-I/O: </a:t>
            </a:r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Data may be transferred to or from a peripheral device by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transferring between the processor and an I/O module.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Data processing: </a:t>
            </a:r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processor may perform some arithmetic or logic operation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on data.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Control: </a:t>
            </a:r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An instruction may specify that the sequence of execution be altered.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For example, the processor may fetch an instruction from location 149, which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specifies that the next instruction be from location 182. The processor will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remember this fact by setting the program counter to 182. Thus, on the next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fetch cycle, the instruction will be fetched from location 182 rather than 150.</a:t>
            </a:r>
            <a:endParaRPr lang="en-GB" dirty="0" smtClean="0"/>
          </a:p>
          <a:p>
            <a:endParaRPr lang="en-US" dirty="0" smtClean="0"/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An instruction’s execution may involve a combination of these actions.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8A5BC2-82F1-9743-89FF-AFC7C6D81D1B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Consider a simple example using a hypothetical machine that includes the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characteristics listed in Figure 3.4. The processor contains a single data register,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called an accumulator (AC). Both instructions and data are 16 bits long. Thus, it is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convenient to organize memory using 16-bit words. The instruction format provides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4 bits for the opcode, so that there can be as many as 2</a:t>
            </a:r>
            <a:r>
              <a:rPr kumimoji="1" lang="en-US" sz="1200" kern="1200" baseline="3000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4</a:t>
            </a:r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 = 16 different opcodes, and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up to 2</a:t>
            </a:r>
            <a:r>
              <a:rPr kumimoji="1" lang="en-US" sz="1200" kern="1200" baseline="3000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12</a:t>
            </a:r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 = 4096 (4K) words of memory can be directly addressed.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8A5BC2-82F1-9743-89FF-AFC7C6D81D1B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14E06EC-8C2C-494A-A338-324AC533F03A}" type="slidenum">
              <a:rPr lang="en-US"/>
              <a:pPr/>
              <a:t>12</a:t>
            </a:fld>
            <a:endParaRPr lang="en-US" dirty="0"/>
          </a:p>
        </p:txBody>
      </p:sp>
      <p:sp>
        <p:nvSpPr>
          <p:cNvPr id="747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Figure 3.5 illustrates a partial program execution, showing the relevant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portions of memory and processor registers. The program fragment shown adds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contents of the memory word at address 940 to the contents of the memory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word at address 941 and stores the result in the latter location. Three instructions,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which can be described as three fetch and three execute cycles, are required:</a:t>
            </a:r>
          </a:p>
          <a:p>
            <a:endParaRPr kumimoji="1" lang="en-US" sz="1200" b="1" kern="1200" baseline="0" dirty="0" smtClean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1. The PC contains 300, the address of the first instruction. This instruction (the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value 1940 in hexadecimal) is loaded into the instruction register IR, and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PC is incremented. Note that this process involves the use of a memory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address register and a memory buffer register. For simplicity, these intermediate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registers are ignored.</a:t>
            </a:r>
          </a:p>
          <a:p>
            <a:endParaRPr kumimoji="1" lang="en-US" sz="1200" b="1" kern="1200" baseline="0" dirty="0" smtClean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2. The first 4 bits (first hexadecimal digit) in the IR indicate that the AC is to be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loaded. The remaining 12 bits (three hexadecimal digits) specify the address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(940) from which data are to be loaded.</a:t>
            </a:r>
          </a:p>
          <a:p>
            <a:endParaRPr kumimoji="1" lang="en-US" sz="1200" b="1" kern="1200" baseline="0" dirty="0" smtClean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3. The next instruction (5941) is fetched from location 301, and the PC is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incremented.</a:t>
            </a:r>
          </a:p>
          <a:p>
            <a:endParaRPr kumimoji="1" lang="en-US" sz="1200" b="1" kern="1200" baseline="0" dirty="0" smtClean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4. The old contents of the AC and the contents of location 941 are added, and</a:t>
            </a:r>
          </a:p>
          <a:p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result is stored in the AC.</a:t>
            </a:r>
          </a:p>
          <a:p>
            <a:endParaRPr kumimoji="1" lang="en-US" sz="1200" b="1" kern="1200" baseline="0" dirty="0" smtClean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5. The next instruction (2941) is fetched from location 302, and the PC is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incremented.</a:t>
            </a:r>
          </a:p>
          <a:p>
            <a:endParaRPr kumimoji="1" lang="en-US" sz="1200" b="1" kern="1200" baseline="0" dirty="0" smtClean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6. The contents of the AC are stored in location 941.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 this example, three instruction cycles, each consisting of a fetch cycle and an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execute cycle, are needed to add the contents of location 940 to the contents of 941.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With a more complex set of instructions, fewer cycles would be needed. Some older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processors, for example, included instructions that contain more than one memory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address. Thus, the execution cycle for a particular instruction on such processors could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involve more than one reference to memory. Also, instead of memory references, an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instruction may specify an I/O operation.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FA6D7E0-58B7-F64B-B355-38566347351C}" type="slidenum">
              <a:rPr lang="en-US"/>
              <a:pPr/>
              <a:t>13</a:t>
            </a:fld>
            <a:endParaRPr lang="en-US" dirty="0"/>
          </a:p>
        </p:txBody>
      </p:sp>
      <p:sp>
        <p:nvSpPr>
          <p:cNvPr id="757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execution cycle for a particular instruction may involve more than one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reference to memory. Also, instead of memory references, an instruction may specify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an I/O operation. With these additional considerations in mind, Figure 3.6 provides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 more detailed look at the basic instruction cycle of Figure 3.3. The figure is in the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form of a state diagram.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For any given instruction cycle, some states may be null and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others may be visited more than once. The states can be described as follows: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Instruction address calculation (iac): </a:t>
            </a:r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Determine the address of the next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instruction to be executed. Usually, this involves adding a fixed number to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address of the previous instruction. For example, if each instruction is 16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bits long and memory is organized into 16-bit words, then add 1 to the previous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address. If, instead, memory is organized as individually addressable 8-bit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bytes, then add 2 to the previous address.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Instruction fetch (if): </a:t>
            </a:r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Read instruction from its memory location into the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processor.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Instruction operation decoding (iod): </a:t>
            </a:r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Analyze instruction to determine type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of operation to be performed and operand(s) to be used.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Operand address calculation (oac): </a:t>
            </a:r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If the operation involves reference to an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operand in memory or available via I/O, then determine the address of the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operand.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Operand fetch (of): </a:t>
            </a:r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Fetch the operand from memory or read it in from I/O.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Data operation (do): </a:t>
            </a:r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Perform the operation indicated in the instruction.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Operand store (os): </a:t>
            </a:r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Write the result into memory or out to I/O.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States in the upper part of Figure 3.6 involve an exchange between the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processor and either memory or an I/O module. States in the lower part of the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diagram involve only internal processor operations. The oac state appears twice,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because an instruction may involve a read, a write, or both. However, the action performed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during that state is fundamentally the same in both cases, and so only a single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state identifier is needed.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Also note that the diagram allows for multiple operands and multiple results,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because some instructions on some machines require this. For example, the PDP-11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instruction ADD A,B results in the following sequence of states: iac, if, iod, oac, of,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oac, of, do, oac, os.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Finally, on some machines, a single instruction can specify an operation to be performed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on a vector (one-dimensional array) of numbers or a string (one-dimensional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array) of characters. As Figure 3.6 indicates, this would involve repetitive operand fetch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and/or store operations.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Virtually all computers provide a mechanism by which other modules (I/O, memory)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may </a:t>
            </a:r>
            <a:r>
              <a:rPr kumimoji="1" lang="en-US" sz="1200" b="1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interrupt </a:t>
            </a:r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normal processing of the processor. Table 3.1 lists the most common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classes of interrupts. The specific nature of these interrupts is examined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later in this book, especially in Chapters 7 and 14. However, we need to introduce the concept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now to understand more clearly the nature of the instruction cycle and the implications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of interrupts on the interconnection structure.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8A5BC2-82F1-9743-89FF-AFC7C6D81D1B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44F463A-006A-0B49-9C41-3375E75D6147}" type="slidenum">
              <a:rPr lang="en-US"/>
              <a:pPr/>
              <a:t>15</a:t>
            </a:fld>
            <a:endParaRPr lang="en-US" dirty="0"/>
          </a:p>
        </p:txBody>
      </p:sp>
      <p:sp>
        <p:nvSpPr>
          <p:cNvPr id="77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Interrupts are provided primarily as a way to improve processing efficiency.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For example, most external devices are much slower than the processor. Suppose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that the processor is transferring data to a printer using the instruction cycle scheme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of Figure 3.3. After each write operation, the processor must pause and remain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idle until the printer catches up. The length of this pause may be on the order of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many hundreds or even thousands of instruction cycles that do not involve memory.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Clearly, this is a very wasteful use of the processor.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Figure 3.7a illustrates this state of affairs. The user program performs a series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of WRITE calls interleaved with processing. Code segments 1, 2, and 3 refer to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sequences of instructions that do not involve I/O. The WRITE calls are to an I/O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program that is a system utility and that will perform the actual I/O operation. The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I/O program consists of three sections: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A sequence of instructions, labeled 4 in the figure, to prepare for the actual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I/O operation. This may include copying the data to be output into a special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buffer and preparing the parameters for a device command.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The actual I/O command. Without the use of interrupts, once this command is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issued, the program must wait for the I/O device to perform the requested function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(or periodically poll the device). The program might wait by simply repeatedly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performing a test operation to determine if the I/O operation is done.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A sequence of instructions, labeled 5 in the figure, to complete the operation.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This may include setting a flag indicating the success or failure of the operation.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Because the I/O operation may take a relatively long time to complete, the I/O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program is hung up waiting for the operation to complete; hence, the user program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is stopped at the point of the WRITE call for some considerable period of time.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With interrupts, the processor can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be engaged in executing other instructions while an I/O operation is in progress.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Consider the flow of control in Figure 3.7b. As before, the user program reaches a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point at which it makes a system call in the form of a WRITE call. The I/O program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that is invoked in this case consists only of the preparation code and the actual I/O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command. After these few instructions have been executed, control returns to the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user program. Meanwhile, the external device is busy accepting data from computer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memory and printing it. This I/O operation is conducted concurrently with the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execution of instructions in the user program.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When the external device becomes ready to be serviced—that is, when it is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ready to accept more data from the processor—the I/O module for that external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device sends an </a:t>
            </a:r>
            <a:r>
              <a:rPr kumimoji="1" lang="en-US" sz="1200" i="1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interrupt request </a:t>
            </a:r>
            <a:r>
              <a:rPr kumimoji="1" lang="en-US" sz="1200" i="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signal to the processor. The processor responds by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suspending operation of the current program, branching off to a program to service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that particular I/O device, known as an </a:t>
            </a:r>
            <a:r>
              <a:rPr kumimoji="1" lang="en-US" sz="1200" b="1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interrupt handler, </a:t>
            </a:r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and resuming the original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execution after the device is serviced. The points at which such interrupts occur are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indicated by an asterisk in Figure 3.7b.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Let us try to clarify what is happening in Figure 3.7. We have a user program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that contains two WRITE commands. There is a segment of code at the beginning,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then one WRITE command, then a second segment of code, then a second WRITE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command, then a third and final segment of code. The WRITE command invokes the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I/O program provided by the OS. Similarly, the I/O program consists of a segment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of code, followed by an I/O command, followed by another segment of code. The I/O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command invokes a hardware I/O operation.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From the point of view of the user program, an interrupt is just that: an interruption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of the normal sequence of execution. When the interrupt processing is completed,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execution resumes (Figure 3.8). Thus, the user program does not have to contain any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special code to accommodate interrupts; the processor and the operating system are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responsible for suspending the user program and then resuming it at the same point.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8A5BC2-82F1-9743-89FF-AFC7C6D81D1B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To accommodate interrupts, an </a:t>
            </a:r>
            <a:r>
              <a:rPr kumimoji="1" lang="en-US" sz="1200" i="1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interrupt cycle </a:t>
            </a:r>
            <a:r>
              <a:rPr kumimoji="1" lang="en-US" sz="1200" i="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is added to the instruction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cycle, as shown in Figure 3.9. In the interrupt cycle, the processor checks to see if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any interrupts have occurred, indicated by the presence of an interrupt signal. If no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interrupts are pending, the processor proceeds to the fetch cycle and fetches the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next instruction of the current program. If an interrupt is pending, the processor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does the following: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It suspends execution of the current program being executed and saves its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context. This means saving the address of the next instruction to be executed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(current contents of the program counter) and any other data relevant to the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processor’s current activity.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It sets the program counter to the starting address of an </a:t>
            </a:r>
            <a:r>
              <a:rPr kumimoji="1" lang="en-US" sz="1200" i="1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interrupt handler routine.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processor now proceeds to the fetch cycle and fetches the first instruction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 the interrupt handler program, which will service the interrupt. The interrupt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handler program is generally part of the operating system. Typically, this program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determines the nature of the interrupt and performs whatever actions are needed.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 the example we have been using, the handler determines which I/O module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generated the interrupt and may branch to a program that will write more data out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to that I/O module. When the interrupt handler routine is completed, the processor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can resume execution of the user program at the point of interruption.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It is clear that there is some overhead involved in this process. Extra instructions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must be executed (in the interrupt handler) to determine the nature of the interrupt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and to decide on the appropriate action. Nevertheless, because of the relatively large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amount of time that would be wasted by simply waiting on an I/O operation, the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processor can be employed much more efficiently with the use of interrupts.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8A5BC2-82F1-9743-89FF-AFC7C6D81D1B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To appreciate the gain in efficiency, consider Figure 3.10, which is a timing diagram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based on the flow of control in Figures 3.7a and 3.7b. In this figure, user program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code segments are shaded green, and I/O program code segments are shaded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gray. Figure 3.10a shows the case in which interrupts are not used. The processor must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wait while an I/O operation is performed.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Figures 3.7b and 3.10b assume that the time required for the I/O operation is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relatively short: less than the time to complete the execution of instructions between write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operations in the user program. In this case, the segment of code labeled code segment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2 is interrupted. A portion of the code (2a) executes (while the I/O operation is performed)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and then the interrupt occurs (upon the completion of the I/O operation). After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interrupt is serviced, execution resumes with the remainder of code segment 2 (2b).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8A5BC2-82F1-9743-89FF-AFC7C6D81D1B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more typical case, especially for a slow device such as a printer, is that the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I/O operation will take much more time than executing a sequence of user instructions.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Figure 3.7c indicates this state of affairs. In this case, the user program reaches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second WRITE call before the I/O operation spawned by the first call is complete.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result is that the user program is hung up at that point. When the preceding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I/O operation is completed, this new WRITE call may be processed, and a new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I/O operation may be started. Figure 3.11 shows the timing for this situation with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and without the use of interrupts. We can see that there is still a gain in efficiency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because part of the time during which the I/O operation is under way overlaps with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execution of user instructions.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8A5BC2-82F1-9743-89FF-AFC7C6D81D1B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At a top level, a computer consists of CPU (central processing unit), memory, and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I/O components, with one or more modules of each type. These components are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interconnected in some fashion to achieve the basic function of the computer, which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is to execute programs. Thus, at a top level, we can characterize a computer system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by describing (1) the external behavior of each component, that is, the data and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control signals that it exchanges with other components and (2) the interconnection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structure and the controls required to manage the use of the interconnection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structure.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This top-level view of structure and function is important because of its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explanatory power in understanding the nature of a computer. Equally important is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its use to understand the increasingly complex issues of performance evaluation. A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grasp of the top-level structure and function offers insight into system bottlenecks,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alternate pathways, the magnitude of system failures if a component fails, and the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ease of adding performance enhancements. In many cases, requirements for greater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system power and fail-safe capabilities are being met by changing the design rather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than merely increasing the speed and reliability of individual components.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This chapter focuses on the basic structures used for computer component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interconnection. As background, the chapter begins with a brief examination of the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basic components and their interface requirements. Then a functional overview is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provided. We are then prepared to examine the use of buses to interconnect system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components.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6AC9EA-110C-D44B-81A3-E5165EEE361B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369FD7A-68AE-2246-9696-D286D4DC51B8}" type="slidenum">
              <a:rPr lang="en-US"/>
              <a:pPr/>
              <a:t>20</a:t>
            </a:fld>
            <a:endParaRPr lang="en-US" dirty="0"/>
          </a:p>
        </p:txBody>
      </p:sp>
      <p:sp>
        <p:nvSpPr>
          <p:cNvPr id="798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Figure 3.12 shows a revised instruction cycle state diagram that includes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interrupt cycle processing.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0A094A4-3155-A841-ACC2-3971B4768073}" type="slidenum">
              <a:rPr lang="en-US"/>
              <a:pPr/>
              <a:t>21</a:t>
            </a:fld>
            <a:endParaRPr lang="en-US" dirty="0"/>
          </a:p>
        </p:txBody>
      </p:sp>
      <p:sp>
        <p:nvSpPr>
          <p:cNvPr id="819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Two approaches can be taken to dealing with multiple interrupts. The first is to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disable interrupts while an interrupt is being processed. A </a:t>
            </a:r>
            <a:r>
              <a:rPr kumimoji="1" lang="en-US" sz="1200" b="1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disabled interrupt </a:t>
            </a:r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simply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means that the processor can and will ignore that interrupt request signal. If an interrupt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occurs during this time, it generally remains pending and will be checked by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processor after the processor has enabled interrupts. Thus, when a user program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is executing and an interrupt occurs, interrupts are disabled immediately. After the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interrupt handler routine completes, interrupts are enabled before resuming the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user program, and the processor checks to see if additional interrupts have occurred.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This approach is nice and simple, as interrupts are handled in strict sequential order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(Figure 3.13a).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drawback to the preceding approach is that it does not take into account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relative priority or time-critical needs. For example, when input arrives from the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communications line, it may need to be absorbed rapidly to make room for more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input. If the first batch of input has not been processed before the second batch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arrives, data may be lost.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 second approach is to define priorities for interrupts and to allow an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interrupt of higher priority to cause a lower-priority interrupt handler to be itself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interrupted (Figure 3.13b).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2CAAD5B-E719-A746-9D42-C6CCFDA14778}" type="slidenum">
              <a:rPr lang="en-US"/>
              <a:pPr/>
              <a:t>22</a:t>
            </a:fld>
            <a:endParaRPr lang="en-US" dirty="0"/>
          </a:p>
        </p:txBody>
      </p:sp>
      <p:sp>
        <p:nvSpPr>
          <p:cNvPr id="829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As an example of this second approach, consider a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system with three I/O devices: a printer, a disk, and a communications line, with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increasing priorities of 2, 4, and 5, respectively. Figure 3.14 illustrates a possible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sequence. A user program begins at </a:t>
            </a:r>
            <a:r>
              <a:rPr kumimoji="1" lang="en-US" sz="1200" i="1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 = 0. At t = 10, </a:t>
            </a:r>
            <a:r>
              <a:rPr kumimoji="1" lang="en-US" sz="1200" i="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 printer interrupt occurs; user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information is placed on the system stack and execution continues at the printer</a:t>
            </a:r>
          </a:p>
          <a:p>
            <a:r>
              <a:rPr kumimoji="1" lang="en-US" sz="1200" b="1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interrupt service routine (ISR). </a:t>
            </a:r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While this routine is still executing, at </a:t>
            </a:r>
            <a:r>
              <a:rPr kumimoji="1" lang="en-US" sz="1200" b="0" i="1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 = 15, a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communications interrupt occurs. Because the communications line has higher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priority than the printer, the interrupt is honored. The printer ISR is interrupted,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its state is pushed onto the stack, and execution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continues at the communications ISR. While this routine is executing, a disk interrupt 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occurs (</a:t>
            </a:r>
            <a:r>
              <a:rPr kumimoji="1" lang="en-US" sz="1200" i="1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 = 20). Because this </a:t>
            </a:r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interrupt is of lower priority, it is simply held, and the communications ISR runs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to completion.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When the communications ISR is complete (</a:t>
            </a:r>
            <a:r>
              <a:rPr kumimoji="1" lang="en-US" sz="1200" i="1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 = 25), the previous processor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state is restored, which is the execution of the printer ISR. However, before even a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single instruction in that routine can be executed, the processor honors the higher priority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disk interrupt and control transfers to the disk ISR. Only when that routine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is complete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(</a:t>
            </a:r>
            <a:r>
              <a:rPr kumimoji="1" lang="en-US" sz="1200" i="1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 = 35) is the printer ISR resumed. When that routine completes (t = 40),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control finally returns to the user program.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20F0E0C-5D68-9949-ACBC-82A0D7108A1B}" type="slidenum">
              <a:rPr lang="en-US"/>
              <a:pPr/>
              <a:t>23</a:t>
            </a:fld>
            <a:endParaRPr lang="en-US" dirty="0"/>
          </a:p>
        </p:txBody>
      </p:sp>
      <p:sp>
        <p:nvSpPr>
          <p:cNvPr id="839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An I/O module (e.g., a disk controller) can exchange data directly with the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processor. Just as the processor can initiate a read or write with memory, designating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address of a specific location, the processor can also read data from or write data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to an I/O module. In this latter case, the processor identifies a specific device that is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controlled by a particular I/O module. Thus, an instruction sequence similar in form to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that of Figure 3.5 could occur, with I/O instructions rather than memory-referencing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instructions.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 some cases, it is desirable to allow I/O exchanges to occur directly with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memory. In such a case, the processor grants to an I/O module the authority to read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from or write to memory, so that the I/O-memory transfer can occur without tying up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processor. During such a transfer, the I/O module issues read or write commands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to memory, relieving the processor of responsibility for the exchange. This operation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is known as direct memory access (DMA) and is examined in Chapter 7.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 computer consists of a set of components or modules of three basic types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(processor, memory, I/O) that communicate with each other. In effect, a computer is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 network of basic modules. Thus, there must be paths for connecting the modules.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collection of paths connecting the various modules is called the </a:t>
            </a:r>
            <a:r>
              <a:rPr kumimoji="1" lang="en-US" sz="1200" i="1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interconnection</a:t>
            </a:r>
          </a:p>
          <a:p>
            <a:r>
              <a:rPr kumimoji="1" lang="en-US" sz="1200" i="1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structure. </a:t>
            </a:r>
            <a:r>
              <a:rPr kumimoji="1" lang="en-US" sz="1200" i="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design of this structure will depend on the exchanges that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must be made among modules.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Figure 3.15 suggests the types of exchanges that are needed by indicating the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major forms of input and output for each module type: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Memory: </a:t>
            </a:r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Typically, a memory module will consist of </a:t>
            </a:r>
            <a:r>
              <a:rPr kumimoji="1" lang="en-US" sz="1200" b="0" i="1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N words of equal length.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Each word is assigned a unique numerical address (0, 1, …, </a:t>
            </a:r>
            <a:r>
              <a:rPr kumimoji="1" lang="en-US" sz="1200" i="1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N - 1). A word of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data can be read from or written into the memory. The nature of the operation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is indicated by read and write control signals. The location for the operation is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specified by an address.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I/O module: </a:t>
            </a:r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From an internal (to the computer system) point of view, I/O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is functionally similar to memory. There are two operations, read and write.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Further, an I/O module may control more than one external device. We can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refer to each of the interfaces to an external device as a </a:t>
            </a:r>
            <a:r>
              <a:rPr kumimoji="1" lang="en-US" sz="1200" i="1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port </a:t>
            </a:r>
            <a:r>
              <a:rPr kumimoji="1" lang="en-US" sz="1200" i="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and give each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 unique address (e.g., 0, 1, …, </a:t>
            </a:r>
            <a:r>
              <a:rPr kumimoji="1" lang="en-US" sz="1200" i="1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M - 1)</a:t>
            </a:r>
            <a:r>
              <a:rPr kumimoji="1" lang="en-US" sz="1200" i="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. In addition, there are external data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paths for the input and output of data with an external device. Finally, an I/O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module may be able to send interrupt signals to the processor.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Processor: </a:t>
            </a:r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processor reads in instructions and data, writes out data after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processing, and uses control signals to control the overall operation of the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system. It also receives interrupt signals.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8A5BC2-82F1-9743-89FF-AFC7C6D81D1B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38D44FE-DACA-4D42-8C03-AE892A80BD0A}" type="slidenum">
              <a:rPr lang="en-US"/>
              <a:pPr/>
              <a:t>25</a:t>
            </a:fld>
            <a:endParaRPr lang="en-US" dirty="0"/>
          </a:p>
        </p:txBody>
      </p:sp>
      <p:sp>
        <p:nvSpPr>
          <p:cNvPr id="849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preceding list defines the data to be exchanged. The interconnection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structure must support the following types of transfers: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Memory to processor: </a:t>
            </a:r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processor reads an instruction or a unit of data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from memory.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Processor to memory: </a:t>
            </a:r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processor writes a unit of data to memory.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I/O to processor: </a:t>
            </a:r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processor reads data from an I/O device via an I/O</a:t>
            </a:r>
          </a:p>
          <a:p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module.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Processor to I/O: </a:t>
            </a:r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processor sends data to the I/O device.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I/O to or from memory: </a:t>
            </a:r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For these two cases, an I/O module is allowed to exchange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data directly with memory, without going through the processor, using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direct memory access.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Over the years, a number of interconnection structures have been tried. By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far the most common are (1) the bus and various multiple-bus structures, and (2)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point-to-point interconnection structures with packetized data transfer. We devote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remainder of this chapter for a discussion of these structures.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5B16D75-E218-A14B-B9E2-6CD651DC94F8}" type="slidenum">
              <a:rPr lang="en-US"/>
              <a:pPr/>
              <a:t>26</a:t>
            </a:fld>
            <a:endParaRPr lang="en-US" dirty="0"/>
          </a:p>
        </p:txBody>
      </p:sp>
      <p:sp>
        <p:nvSpPr>
          <p:cNvPr id="901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bus was the dominant means of computer system component interconnection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for decades. For general-purpose computers, it has gradually given way to various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point-to-point interconnection structures, which now dominate computer system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design. However, bus structures are still commonly used for embedded systems, particularly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microcontrollers. In this section, we give a brief overview of bus structure.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Appendix C provides more detail.</a:t>
            </a:r>
            <a:endParaRPr kumimoji="1" lang="en-US" sz="1200" kern="1200" baseline="0" dirty="0" smtClean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 bus is a communication pathway connecting two or more devices. A key characteristic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of a bus is that it is a shared transmission medium. Multiple devices connect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to the bus, and a signal transmitted by any one device is available for reception by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all other devices attached to the bus. If two devices transmit during the same time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period, their signals will overlap and become garbled. Thus, only one device at a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time can successfully transmit.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Typically, a bus consists of multiple communication pathways, or lines. Each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line is capable of transmitting signals representing binary 1 and binary 0. Over time,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 sequence of binary digits can be transmitted across a single line. Taken together,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several lines of a bus can be used to transmit binary digits simultaneously (in parallel).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For example, an 8-bit unit of data can be transmitted over eight bus lines.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Computer systems contain a number of different buses that provide pathways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between components at various levels of the computer system hierarchy. A bus that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connects major computer components (processor, memory, I/O) is called a </a:t>
            </a:r>
            <a:r>
              <a:rPr kumimoji="1" lang="en-US" sz="1200" b="1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system</a:t>
            </a:r>
          </a:p>
          <a:p>
            <a:r>
              <a:rPr kumimoji="1" lang="en-US" sz="1200" b="1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bus. </a:t>
            </a:r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most common computer interconnection structures are based on the use of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one or more system buses.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39889A1-02AE-F14F-8173-99F7AB073639}" type="slidenum">
              <a:rPr lang="en-US"/>
              <a:pPr/>
              <a:t>27</a:t>
            </a:fld>
            <a:endParaRPr lang="en-US" dirty="0"/>
          </a:p>
        </p:txBody>
      </p:sp>
      <p:sp>
        <p:nvSpPr>
          <p:cNvPr id="911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 system bus consists, typically, of from about fifty to hundreds of separate lines.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</a:t>
            </a:r>
            <a:r>
              <a:rPr kumimoji="1" lang="en-US" sz="1200" b="1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data lines </a:t>
            </a:r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provide a path for moving data among system modules. These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lines, collectively, are called the </a:t>
            </a:r>
            <a:r>
              <a:rPr kumimoji="1" lang="en-US" sz="1200" b="1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data bus. </a:t>
            </a:r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data bus may consist of 32, 64, 128, or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even more separate lines, the number of lines being referred to as the </a:t>
            </a:r>
            <a:r>
              <a:rPr kumimoji="1" lang="en-US" sz="1200" i="1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width of the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data bus. Because each line can carry only 1 bit at a time, the number of lines determines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how many bits can be transferred at a time. The width of the data bus is a key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factor in determining overall system performance. For example, if the data bus is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32 bits wide and each instruction is 64 bits long, then the processor must access the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memory module twice during each instruction cycle.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CBDFCFA-2CFA-7C4C-BE9D-1BCBF27AFAA1}" type="slidenum">
              <a:rPr lang="en-US"/>
              <a:pPr/>
              <a:t>28</a:t>
            </a:fld>
            <a:endParaRPr lang="en-US" dirty="0"/>
          </a:p>
        </p:txBody>
      </p:sp>
      <p:sp>
        <p:nvSpPr>
          <p:cNvPr id="921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</a:t>
            </a:r>
            <a:r>
              <a:rPr kumimoji="1" lang="en-US" sz="1200" b="1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address lines </a:t>
            </a:r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are used to designate the source or destination of the data on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data bus. For example, if the processor wishes to read a word (8, 16, or 32 bits)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of data from memory, it puts the address of the desired word on the address lines.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Clearly, the width of the </a:t>
            </a:r>
            <a:r>
              <a:rPr kumimoji="1" lang="en-US" sz="1200" b="1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address bus </a:t>
            </a:r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determines the maximum possible memory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capacity of the system. Furthermore, the address lines are generally also used to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address I/O ports. Typically, the higher-order bits are used to select a particular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module on the bus, and the lower-order bits select a memory location or I/O port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within the module. For example, on an 8-bit address bus, address 01111111 and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below might reference locations in a memory module (module 0) with 128 words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of memory, and address 10000000 and above refer to devices attached to an I/O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module (module 1).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</a:t>
            </a:r>
            <a:r>
              <a:rPr kumimoji="1" lang="en-US" sz="1200" b="1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control lines </a:t>
            </a:r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are used to control the access to and the use of the data and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address lines. Because the data and address lines are shared by all components,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there must be a means of controlling their use. Control signals transmit both command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and timing information among system modules. Timing signals indicate the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validity of data and address information. Command signals specify operations to be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performed. Typical control lines include:</a:t>
            </a:r>
            <a:endParaRPr kumimoji="1" lang="en-GB" sz="1200" kern="1200" baseline="0" dirty="0" smtClean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Memory write: </a:t>
            </a:r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causes data on the bus to be written into the addressed location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Memory read: </a:t>
            </a:r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causes data from the addressed location to be placed on the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bus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I/O write: </a:t>
            </a:r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causes data on the bus to be output to the addressed I/O port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I/O read: </a:t>
            </a:r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causes data from the addressed I/O port to be placed on the bus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Transfer ACK</a:t>
            </a:r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: indicates that data have been accepted from or placed on the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bus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Bus request: </a:t>
            </a:r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indicates that a module needs to gain control of the bus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Bus grant: </a:t>
            </a:r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indicates that a requesting module has been granted control of the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bus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Interrupt request: </a:t>
            </a:r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indicates that an interrupt is pending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Interrupt ACK: </a:t>
            </a:r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acknowledges that the pending interrupt has been recognized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Clock: </a:t>
            </a:r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is used to synchronize operations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Reset: </a:t>
            </a:r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initializes all modules</a:t>
            </a:r>
          </a:p>
          <a:p>
            <a:endParaRPr kumimoji="1" lang="en-US" sz="1200" b="0" kern="1200" baseline="0" dirty="0" smtClean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endParaRPr lang="en-GB" b="0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98F8F30-029E-7644-B43D-D6FE542EBDA3}" type="slidenum">
              <a:rPr lang="en-US"/>
              <a:pPr/>
              <a:t>29</a:t>
            </a:fld>
            <a:endParaRPr lang="en-US" dirty="0"/>
          </a:p>
        </p:txBody>
      </p:sp>
      <p:sp>
        <p:nvSpPr>
          <p:cNvPr id="942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2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Each line is assigned a particular meaning or function. Although there are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many different bus designs, on any bus the lines can be classified into three functional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groups (Figure 3.16): data, address, and control lines. In addition, there may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be power distribution lines that supply power to the attached modules.</a:t>
            </a:r>
            <a:endParaRPr kumimoji="1" lang="en-US" sz="1200" kern="1200" baseline="0" dirty="0" smtClean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operation of the bus is as follows. If one module wishes to send data to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another, it must do two things: (1) obtain the use of the bus, and (2) transfer data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via the bus. If one module wishes to request data from another module, it must (1)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obtain the use of the bus, and (2) transfer a request to the other module over the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appropriate control and address lines. It must then wait for that second module to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send the data.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As discussed in Chapter 2, virtually all contemporary computer designs are based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on concepts developed by John von Neumann at the Institute for Advanced Studies,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Princeton. Such a design is referred to as the </a:t>
            </a:r>
            <a:r>
              <a:rPr kumimoji="1" lang="en-US" sz="1200" i="1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von Neumann architecture </a:t>
            </a:r>
            <a:r>
              <a:rPr kumimoji="1" lang="en-US" sz="1200" i="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and is based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on three key concepts: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Data and instructions are stored in a single read–write memory.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The contents of this memory are addressable by location, without regard to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type of data contained there.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Execution occurs in a sequential fashion (unless explicitly modified) from one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instruction to the next.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reasoning behind these concepts was discussed in Chapter 2 but is worth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summarizing here. There is a small set of basic logic components that can be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combined in various ways to store binary data and perform arithmetic and logical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operations on that data. If there is a particular computation to be performed, a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configuration of logic components designed specifically for that computation could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be constructed. We can think of the process of connecting the various components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 the desired configuration as a form of programming. The resulting “program” is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 the form of hardware and is termed a </a:t>
            </a:r>
            <a:r>
              <a:rPr kumimoji="1" lang="en-US" sz="1200" i="1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hardwired program.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8A5BC2-82F1-9743-89FF-AFC7C6D81D1B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5456BBD-201C-C542-A0EB-8CA635601B51}" type="slidenum">
              <a:rPr lang="en-US"/>
              <a:pPr/>
              <a:t>30</a:t>
            </a:fld>
            <a:endParaRPr lang="en-US" dirty="0"/>
          </a:p>
        </p:txBody>
      </p:sp>
      <p:sp>
        <p:nvSpPr>
          <p:cNvPr id="972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shared bus architecture was the standard approach to interconnection between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processor and other components (memory, I/O, and so on) for decades. But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contemporary systems increasingly rely on point-to-point interconnection rather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than shared buses.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principal reason driving the change from bus to point-to-point interconnect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was the electrical constraints encountered with increasing the frequency of wide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synchronous buses. At higher and higher data rates, it becomes increasingly difficult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to perform the synchronization and arbitration functions in a timely fashion. Further,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with the advent of multi-core chips, with multiple processors and significant memory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on a single chip, it was found that the use of a conventional shared bus on the same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chip magnified the difficulties of increasing bus data rate and reducing bus latency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to keep up interconnect has lower latency, higher data rate, and better scalability.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53B4332-7FF5-144A-AC6B-2F4D5417C477}" type="slidenum">
              <a:rPr lang="en-US"/>
              <a:pPr/>
              <a:t>31</a:t>
            </a:fld>
            <a:endParaRPr lang="en-US" dirty="0"/>
          </a:p>
        </p:txBody>
      </p:sp>
      <p:sp>
        <p:nvSpPr>
          <p:cNvPr id="983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83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 this section, we look at an important and representative example of the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point-to-point interconnect approach: Intel’s </a:t>
            </a:r>
            <a:r>
              <a:rPr kumimoji="1" lang="en-US" sz="1200" b="1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QuickPath Interconnect (QPI), </a:t>
            </a:r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which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was introduced in 2008.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following are significant characteristics of QPI and other point-to-point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interconnect schemes: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Multiple direct connections: </a:t>
            </a:r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Multiple components within the system enjoy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direct pairwise connections to other components. This eliminates the need for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arbitration found in shared transmission systems.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Layered protocol architecture: </a:t>
            </a:r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As found in network environments, such as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TCP/IP-based data networks, these processor-level interconnects use a layered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protocol architecture, rather than the simple use of control signals found in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shared bus arrangements.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Packetized data transfer: </a:t>
            </a:r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Data are not sent as a raw bit stream. Rather, data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are sent as a sequence of packets, each of which includes control headers and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error control codes.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1972D69-858A-9C42-B2F4-79AE340BF7A8}" type="slidenum">
              <a:rPr lang="en-US"/>
              <a:pPr/>
              <a:t>32</a:t>
            </a:fld>
            <a:endParaRPr lang="en-US" dirty="0"/>
          </a:p>
        </p:txBody>
      </p:sp>
      <p:sp>
        <p:nvSpPr>
          <p:cNvPr id="993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Figure 3.17 illustrates a typical use of QPI on a multi-core computer. The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QPI links (indicated by the green arrow pairs in the figure) form a switching fabric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that enables data to move throughout the network. Direct QPI connections can be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established between each pair of core processors. If core A in Figure 3.20 needs to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access the memory controller in core D, it sends its request through either cores B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or C, which must in turn forward that request on to the memory controller in core D.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Similarly, larger systems with eight or more processors can be built using processors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with three links and routing traffic through intermediate processors.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 addition, QPI is used to connect to an I/O module, called an I/O hub (IOH).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IOH acts as a switch directing traffic to and from I/O devices. Typically in newer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systems, the link from the IOH to the I/O device controller uses an interconnect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technology called PCI Express (PCIe), described later in this chapter. The IOH translates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between the QPI protocols and formats and the PCIe protocols and formats. A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core also links to a main memory module (typically the memory uses dynamic access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random memory (DRAM) technology) using a dedicated memory bus.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E1F5E57-A427-654F-8B36-2EC29B171039}" type="slidenum">
              <a:rPr lang="en-US"/>
              <a:pPr/>
              <a:t>33</a:t>
            </a:fld>
            <a:endParaRPr lang="en-US" dirty="0"/>
          </a:p>
        </p:txBody>
      </p:sp>
      <p:sp>
        <p:nvSpPr>
          <p:cNvPr id="100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QPI is defined as a four-layer protocol architecture, encompassing the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following layers (Figure 3.18):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Physical: </a:t>
            </a:r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Consists of the actual wires carrying the signals, as well as circuitry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and logic to support ancillary features required in the transmission and receipt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of the 1s and 0s. The unit of transfer at the Physical layer is 20 bits, which is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called a </a:t>
            </a:r>
            <a:r>
              <a:rPr kumimoji="1" lang="en-US" sz="1200" b="1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Phit </a:t>
            </a:r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(physical unit).</a:t>
            </a:r>
          </a:p>
          <a:p>
            <a:endParaRPr kumimoji="1" lang="en-US" sz="1200" b="0" kern="1200" baseline="0" dirty="0" smtClean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b="1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Link: </a:t>
            </a:r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Responsible for reliable transmission and flow control. The Link layer’s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unit of transfer is an 80-bit </a:t>
            </a:r>
            <a:r>
              <a:rPr kumimoji="1" lang="en-US" sz="1200" b="1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Flit </a:t>
            </a:r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(flow control unit).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Routing: </a:t>
            </a:r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Provides the framework for directing packets through the fabric.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Protocol: </a:t>
            </a:r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high-level set of rules for exchanging </a:t>
            </a:r>
            <a:r>
              <a:rPr kumimoji="1" lang="en-US" sz="1200" b="1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packets</a:t>
            </a:r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 of data between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devices. A packet is comprised of an integral number of Flits.</a:t>
            </a:r>
            <a:endParaRPr lang="en-GB" b="0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5C30012-D3DD-9A4E-ADF6-CAEDD31750F5}" type="slidenum">
              <a:rPr lang="en-US"/>
              <a:pPr/>
              <a:t>34</a:t>
            </a:fld>
            <a:endParaRPr lang="en-US" dirty="0"/>
          </a:p>
        </p:txBody>
      </p:sp>
      <p:sp>
        <p:nvSpPr>
          <p:cNvPr id="1013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Figure 3.19 shows the physical architecture of a QPI port. The QPI port consists of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84 individual links grouped as follows. Each data path consists of a pair of wires that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transmits data one bit at a time; the pair is referred to as a </a:t>
            </a:r>
            <a:r>
              <a:rPr kumimoji="1" lang="en-US" sz="1200" b="1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lane. </a:t>
            </a:r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There are 20 data lanes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 each direction (transmit and receive), plus a clock lane in each direction. Thus, QPI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is capable of transmitting 20 bits in parallel in each direction. The 20-bit unit is referred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to as a </a:t>
            </a:r>
            <a:r>
              <a:rPr kumimoji="1" lang="en-US" sz="1200" i="1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phit. </a:t>
            </a:r>
            <a:r>
              <a:rPr kumimoji="1" lang="en-US" sz="1200" i="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Typical signaling speeds of the link in current products calls for operation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at 6.4 GT/s (transfers per second). At 20 bits per transfer, that adds up to 16 GB/s, and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since QPI links involve dedicated bidirectional pairs, the total capacity is 32 GB/s.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lanes in each direction are grouped into four quadrants of 5 lanes each.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 some applications, the link can also operate at half or quarter widths in order to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reduce power consumption or work around failures.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form of transmission on each lane is known as </a:t>
            </a:r>
            <a:r>
              <a:rPr kumimoji="1" lang="en-US" sz="1200" b="1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differential signaling, or</a:t>
            </a:r>
          </a:p>
          <a:p>
            <a:r>
              <a:rPr kumimoji="1" lang="en-US" sz="1200" b="1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balanced transmission. </a:t>
            </a:r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With balanced transmission, signals are transmitted as a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current that travels down one conductor and returns on the other. The binary value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depends on the voltage difference. Typically, one line has a positive voltage value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and the other line has zero voltage, and one line is associated with binary 1 and one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line is associated with binary 0. Specifically, the technique used by QPI is known as</a:t>
            </a:r>
          </a:p>
          <a:p>
            <a:r>
              <a:rPr kumimoji="1" lang="en-US" sz="1200" i="1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low-voltage differential signaling (LVDS). </a:t>
            </a:r>
            <a:r>
              <a:rPr kumimoji="1" lang="en-US" sz="1200" i="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 a typical implementation, the transmitter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injects a small current into one wire or the other, depending on the logic level to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be sent. The current passes through a resistor at the receiving end, and then returns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 the opposite direction along the other wire. The receiver senses the polarity of the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voltage across the resistor to determine the logic level.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493BA2A-2F02-0543-A797-EC1D20CB3C0B}" type="slidenum">
              <a:rPr lang="en-US"/>
              <a:pPr/>
              <a:t>35</a:t>
            </a:fld>
            <a:endParaRPr lang="en-US" dirty="0"/>
          </a:p>
        </p:txBody>
      </p:sp>
      <p:sp>
        <p:nvSpPr>
          <p:cNvPr id="1034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Another function performed by the physical layer is that it manages the translation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between 80-bit flits and 20-bit phits using a technique known as </a:t>
            </a:r>
            <a:r>
              <a:rPr kumimoji="1" lang="en-US" sz="1200" b="1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multilane distribution.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flits can be considered as a bit stream that is distributed across the data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lanes in a round-robin fashion (first bit to first lane, second bit to second lane, etc.), as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illustrated in Figure 3.20. This approach enables QPI to achieve very high data rates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by implementing the physical link between two ports as multiple parallel channels.</a:t>
            </a:r>
            <a:endParaRPr lang="en-GB" b="1" dirty="0" smtClean="0"/>
          </a:p>
          <a:p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BC26103-75E0-5149-9E6C-9A0B76ED7111}" type="slidenum">
              <a:rPr lang="en-US"/>
              <a:pPr/>
              <a:t>36</a:t>
            </a:fld>
            <a:endParaRPr lang="en-US" dirty="0"/>
          </a:p>
        </p:txBody>
      </p:sp>
      <p:sp>
        <p:nvSpPr>
          <p:cNvPr id="1044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4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QPI link layer performs two key functions: flow control and error control. These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functions are performed as part of the QPI link layer protocol, and operate on the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level of the flit (flow control unit). Each flit consists of a 72-bit message payload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and an 8-bit error control code called a cyclic redundancy check (CRC). We discuss error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control codes in Chapter 5.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 flit payload may consist of data or message information. The data flits transfer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actual bits of data between cores or between a core and an IOH. The message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flits are used for such functions as flow control, error control, and cache coherence.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We discuss cache coherence in Chapters 5 and 17.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</a:t>
            </a:r>
            <a:r>
              <a:rPr kumimoji="1" lang="en-US" sz="1200" b="1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flow control function </a:t>
            </a:r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is needed to ensure that a sending QPI entity does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not overwhelm a receiving QPI entity by sending data faster than the receiver can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process the data and clear buffers for more incoming data. To control the flow of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data, QPI makes use of a credit scheme. During initialization, a sender is given a set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number of credits to send flits to a receiver. Whenever a flit is sent to the receiver,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sender decrements its credit counters by one credit. Whenever a buffer is freed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at the receiver, a credit is returned to the sender for that buffer. Thus, the receiver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controls that pace at which data is transmitted over a QPI link.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Occasionally, a bit transmitted at the physical layer is changed during transmission,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due to noise or some other phenomenon. The </a:t>
            </a:r>
            <a:r>
              <a:rPr kumimoji="1" lang="en-US" sz="1200" b="1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error control </a:t>
            </a:r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function at the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link layer detects and recovers from such bit errors, and so isolates higher layers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from experiencing bit errors. The procedure works as follows for a flow of data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from system A to system B:</a:t>
            </a:r>
          </a:p>
          <a:p>
            <a:endParaRPr kumimoji="1" lang="en-US" sz="1200" b="1" kern="1200" baseline="0" dirty="0" smtClean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b="1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1. </a:t>
            </a:r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As mentioned, each 80-bit flit includes an 8-bit CRC field. The CRC is a function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of the value of the remaining 72 bits. On transmission, A calculates a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CRC value for each flit and inserts that value into the flit.</a:t>
            </a:r>
          </a:p>
          <a:p>
            <a:endParaRPr kumimoji="1" lang="en-US" sz="1200" b="1" kern="1200" baseline="0" dirty="0" smtClean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b="1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2. </a:t>
            </a:r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When a flit is received, B calculates a CRC value for the 72-bit payload and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compares this value with the value of the incoming CRC value in the flit. If the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two CRC values do not match, an error has been detected.</a:t>
            </a:r>
          </a:p>
          <a:p>
            <a:endParaRPr kumimoji="1" lang="en-US" sz="1200" b="1" kern="1200" baseline="0" dirty="0" smtClean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b="1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3. </a:t>
            </a:r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When B detects an error, it sends a request to A to retransmit the flit that is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 error. However, because A may have had sufficient credit to send a stream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of flits, so that additional flits have been transmitted after the flit in error and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before A receives the request to retransmit. Therefore, the request is for A to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back up and retransmit the damaged flit plus all subsequent flits.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BFB0F89-8C55-C149-926C-8C5B24A24615}" type="slidenum">
              <a:rPr lang="en-US"/>
              <a:pPr/>
              <a:t>37</a:t>
            </a:fld>
            <a:endParaRPr lang="en-US" dirty="0"/>
          </a:p>
        </p:txBody>
      </p:sp>
      <p:sp>
        <p:nvSpPr>
          <p:cNvPr id="1054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54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Routing layer is used to determine the course that a packet will traverse across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available system interconnects. Routing tables are defined by firmware and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describe the possible paths that a packet can follow. In small configurations, such as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 two-socket platform, the routing options are limited and the routing tables quite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simple. For larger systems, the routing table options are more complex, giving the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flexibility of routing and rerouting traffic depending on how (1) devices are populated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 the platform, (2) system resources are partitioned, and (3) reliability events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result in mapping around a failing resource.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QPI Protocol Layer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 this layer, the packet is defined as the unit of transfer. The packet contents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definition is standardized with some flexibility allowed to meet differing market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segment requirements. One key function performed at this level is a cache coherency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protocol, which deals with making sure that main memory values held in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multiple caches are consistent. A typical data packet payload is a block of data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being sent to or from a cache.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90595FC-C411-B142-8D1D-655D029645D9}" type="slidenum">
              <a:rPr lang="en-US"/>
              <a:pPr/>
              <a:t>38</a:t>
            </a:fld>
            <a:endParaRPr lang="en-US" dirty="0"/>
          </a:p>
        </p:txBody>
      </p:sp>
      <p:sp>
        <p:nvSpPr>
          <p:cNvPr id="1064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64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</a:t>
            </a:r>
            <a:r>
              <a:rPr kumimoji="1" lang="en-US" sz="1200" b="1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peripheral component interconnect (PCI) </a:t>
            </a:r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is a popular high-bandwidth, processor independent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bus that can function as a mezzanine or peripheral bus. Compared with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other common bus specifications, PCI delivers better system performance for high speed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I/O subsystems (e.g., graphic display adapters, network interface controllers,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and disk controllers).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Intel began work on PCI in 1990 for its Pentium-based systems. Intel soon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released all the patents to the public domain and promoted the creation of an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industry association, the PCI Special Interest Group (SIG), to develop further and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maintain the compatibility of the PCI specifications. The result is that PCI has been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widely adopted and is finding increasing use in personal computer, workstation, and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server systems. Because the specification is in the public domain and is supported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by a broad cross section of the microprocessor and peripheral industry, PCI products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built by different vendors are compatible.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As with the system bus discussed in the preceding sections, the bus-based PCI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scheme has not been able to keep pace with the data rate demands of attached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devices. Accordingly, a new version, known as </a:t>
            </a:r>
            <a:r>
              <a:rPr kumimoji="1" lang="en-US" sz="1200" b="1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PCI Express (PCIe) </a:t>
            </a:r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has been developed.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PCIe, as with QPI, is a point-to-point interconnect scheme intended to replace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bus-based schemes such as PCI.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 key requirement for PCIe is high capacity to support the needs of higher data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rate I/O devices, such as Gigabit Ethernet. Another requirement deals with the need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to support time-dependent data streams. Applications such as video-on-demand and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audio redistribution are putting real-time constraints on servers too. Many communications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applications and embedded PC control systems also process data in real-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time.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Today’s platforms must also deal with multiple concurrent transfers at ever-increasing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data rates. It is no longer acceptable to treat all data as equal—it is more important,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for example, to process streaming data first since late real-time data is as useless as no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data. Data needs to be tagged so that an I/O system can prioritize its flow throughout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platform.</a:t>
            </a:r>
          </a:p>
          <a:p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0EA39E9-1029-3948-BD1C-4E339E97F21E}" type="slidenum">
              <a:rPr lang="en-US"/>
              <a:pPr/>
              <a:t>39</a:t>
            </a:fld>
            <a:endParaRPr lang="en-US" dirty="0"/>
          </a:p>
        </p:txBody>
      </p:sp>
      <p:sp>
        <p:nvSpPr>
          <p:cNvPr id="1075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75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Figure 3.21 shows a typical configuration that supports the use of PCIe. A </a:t>
            </a:r>
            <a:r>
              <a:rPr kumimoji="1" lang="en-US" sz="1200" b="1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root</a:t>
            </a:r>
          </a:p>
          <a:p>
            <a:r>
              <a:rPr kumimoji="1" lang="en-US" sz="1200" b="1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complex </a:t>
            </a:r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device, also referred to as a </a:t>
            </a:r>
            <a:r>
              <a:rPr kumimoji="1" lang="en-US" sz="1200" i="1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chipset </a:t>
            </a:r>
            <a:r>
              <a:rPr kumimoji="1" lang="en-US" sz="1200" i="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or a</a:t>
            </a:r>
            <a:r>
              <a:rPr kumimoji="1" lang="en-US" sz="1200" i="1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 host bridge, </a:t>
            </a:r>
            <a:r>
              <a:rPr kumimoji="1" lang="en-US" sz="1200" i="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connects the processor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and memory subsystem to the PCI Express switch fabric comprising one or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more PCIe and PCIe switch devices. The root complex acts as a buffering device, to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deal with difference in data rates between I/O controllers and memory and processor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components. The root complex also translates between PCIe transaction formats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and the processor and memory signal and control requirements. The chipset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will typically support multiple PCIe ports, some of which attach directly to a PCIe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device and one or more that attach to a switch that manages multiple PCIe streams.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PCIe links from the chipset may attach to the following kinds of devices that implement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PCIe: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Switch: </a:t>
            </a:r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switch manages multiple PCIe streams.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PCIe endpoint: </a:t>
            </a:r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An I/O device or controller that implements PCIe, such as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 Gigabit Ethernet switch, a graphics or video controller, disk interface, or a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communications controller.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Legacy endpoint: </a:t>
            </a:r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Legacy endpoint category is intended for existing designs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that have been migrated to PCI Express, and it allows legacy behaviors such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as use of I/O space and locked transactions. PCI Express endpoints are not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permitted to require the use of I/O space at runtime and must not use locked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transactions. By distinguishing these categories, it is possible for a system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designer to restrict or eliminate legacy behaviors that have negative impacts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on system performance and robustness.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PCIe/PCI bridge: </a:t>
            </a:r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Allows older PCI devices to be connected to PCIe-based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systems.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Now consider this alternative. Suppose we construct a general-purpose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configuration of arithmetic and logic functions. This set of hardware will perform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various functions on data depending on control signals applied to the hardware.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 the original case of customized hardware, the system accepts data and produces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results (Figure 3.1a). With general-purpose hardware, the system accepts data and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control signals and produces results. Thus, instead of rewiring the hardware for each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new program, the programmer merely needs to supply a new set of control signals.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How shall control signals be supplied? The answer is simple but subtle. The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entire program is actually a sequence of steps. At each step, some arithmetic or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logical operation is performed on some data. For each step, a new set of control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signals is needed. Let us provide a unique code for each possible set of control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signals, and let us add to the general-purpose hardware a segment that can accept a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code and generate control signals (Figure 3.1b).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8A5BC2-82F1-9743-89FF-AFC7C6D81D1B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131F9EA-2AC2-8D4B-9E6E-BF026F807E12}" type="slidenum">
              <a:rPr lang="en-US"/>
              <a:pPr/>
              <a:t>40</a:t>
            </a:fld>
            <a:endParaRPr lang="en-US" dirty="0"/>
          </a:p>
        </p:txBody>
      </p:sp>
      <p:sp>
        <p:nvSpPr>
          <p:cNvPr id="1085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As with QPI, PCIe interactions are defined using a protocol architecture. The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PCIe protocol architecture encompasses the following layers (Figure 3.22):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b="1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Physical: </a:t>
            </a:r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Consists of the actual wires carrying the signals, as well as circuitry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and logic to support ancillary features required in the transmission and receipt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of the 1s and 0s.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Data link: </a:t>
            </a:r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Is responsible for reliable transmission and flow control. Data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packets generated and consumed by the DLL are called Data Link Layer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Packets (DLLPs).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Transaction: </a:t>
            </a:r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Generates and consumes data packets used to implement load/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store data transfer mechanisms and also manages the flow control of those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packets between the two components on a link. Data packets generated and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consumed by the TL are called Transaction Layer Packets (TLPs).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Above the TL are software layers that generate read and write requests that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are transported by the transaction layer to the I/O devices using a packet-based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transaction protocol.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47DEA48-CED5-DD47-AC58-BAE4353CC1A6}" type="slidenum">
              <a:rPr lang="en-US"/>
              <a:pPr/>
              <a:t>41</a:t>
            </a:fld>
            <a:endParaRPr lang="en-US" dirty="0"/>
          </a:p>
        </p:txBody>
      </p:sp>
      <p:sp>
        <p:nvSpPr>
          <p:cNvPr id="1095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95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Similar to QPI, PCIe is a point-to-point architecture. Each PCIe port consists of a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number of bidirectional lanes (note that in QPI, the lane refers to transfer in one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direction only). Transfer in each direction in a lane is by means of differential signaling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over a pair of wires. A PCI port can provide 1, 4, 6, 16, or 32 lanes. In what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follows, we refer to the PCIe 3.0 specification, introduced in late 2010.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As with QPI, PCIe uses a multilane distribution technique. Figure 3.23 shows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an example for a PCIe port consisting of four lanes. Data are distributed to the four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lanes 1 byte at a time using a simple round-robin scheme. At each physical lane,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data are buffered and processed 16 bytes (128 bits) at a time. Each block of 128 bits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is encoded into a unique 130-bit codeword for transmission; this is referred to as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128b/130b encoding. Thus, the effective data rate of an individual lane is reduced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by a factor of 128/130.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To understand the rationale for the 128b/130b encoding, note that unlike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QPI, PCIe does not use its clock line to synchronize the bit stream. That is, the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clock line is not used to determine the start and end point of each incoming bit; it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is used for other signaling purposes only. However, it is necessary for the receiver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to be synchronized with the transmitter, so that the receiver knows when each bit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begins and ends. If there is any drift between the clocks used for bit transmission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and reception of the transmitter and receiver, errors may occur. To compensate for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possibility of drift, PCIe relies on the receiver synchronizing with the transmitter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based on the transmitted signal. As with QPI, PCIe uses differential signaling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over a pair of wires. Synchronization can be achieved by the receiver looking for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transitions in the data and synchronizing its clock to the transition. However, consider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that with a long string of 1s or 0s using differential signaling, the output is a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constant voltage over a long period of time. Under these circumstances, any drift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between the clocks of transmitter and receiver will result in loss of synchronization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between the two.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A6E3F4F-0729-4242-8B15-43398FC5114D}" type="slidenum">
              <a:rPr lang="en-US"/>
              <a:pPr/>
              <a:t>42</a:t>
            </a:fld>
            <a:endParaRPr lang="en-US" dirty="0"/>
          </a:p>
        </p:txBody>
      </p:sp>
      <p:sp>
        <p:nvSpPr>
          <p:cNvPr id="110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 common approach, and the one used in PCIe 3.0, to overcoming the problem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of a long string of bits of one value is scrambling. Scrambling, which does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not increase the number of bits to be transmitted, is a mapping technique that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tends to make the data appear more random. The scrambling tends to spread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out the number of transitions so that they appear at the receiver more uniformly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spaced, which is good for synchronization. Also, other transmission properties,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such as spectral properties, are enhanced if the data are more nearly of a random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nature rather than constant or repetitive. For more discussion of scrambling, see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Appendix E.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Another technique that can aid in synchronization is encoding, in which additional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bits are inserted into the bit stream to force transitions. For PCIe 3.0, each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group of 128 bits of input is mapped into a 130-bit block by adding a 2-bit block sync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header. The value of the header is 10 for a data block and 01 for what is called an</a:t>
            </a:r>
          </a:p>
          <a:p>
            <a:r>
              <a:rPr kumimoji="1" lang="en-US" sz="1200" i="1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ordered set block, </a:t>
            </a:r>
            <a:r>
              <a:rPr kumimoji="1" lang="en-US" sz="1200" i="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which refers to a link-level information block.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Figure 3.24 illustrates the use of scrambling and encoding. Data to be transmitted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are fed into a scrambler. The scrambled output is then fed into a 128b/130b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encoder, which buffers 128 bits and then maps the 128-bit block into a 130-bit block.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This block then passes through a parallel-to-serial converter and transmitted one bit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at a time using differential signaling.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At the receiver, a clock is synchronized to the incoming data to recover the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bit stream. This then passes through a serial-to-parallel converter to produce a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stream of 130-bit blocks. Each block is passed through a 128b/130b decoder to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recover the original scrambled bit pattern, which is then descrambled to produce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original bit stream.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Using these techniques, a data rate of 16 GB/s can be achieved. One final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detail to mention. Each transmission of a block of data over a PCI link begins and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ends with an 8-bit framing sequence intended to give the receiver time to synchronize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with the incoming physical layer bit stream.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transaction layer (TL) receives read and write requests from the software above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TL and creates request packets for transmission to a destination via the link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layer. Most transactions use a </a:t>
            </a:r>
            <a:r>
              <a:rPr kumimoji="1" lang="en-US" sz="1200" i="1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split transaction </a:t>
            </a:r>
            <a:r>
              <a:rPr kumimoji="1" lang="en-US" sz="1200" i="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technique, which works in the following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fashion. A request packet is sent out by a source PCIe device, which then waits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for a response, called a </a:t>
            </a:r>
            <a:r>
              <a:rPr kumimoji="1" lang="en-US" sz="1200" i="1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completion </a:t>
            </a:r>
            <a:r>
              <a:rPr kumimoji="1" lang="en-US" sz="1200" i="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packet. The completion following a request is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initiated by the completer only when it has the data and/or status ready for delivery.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Each packet has a unique identifier that enables completion packets to be directed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to the correct originator. With the split transaction technique, the completion is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separated in time from the request, in contrast to a typical bus operation in which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both sides of a transaction must be available to seize and use the bus. Between the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request and the completion, other PCIe traffic may use the link.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TL messages and some write transactions are </a:t>
            </a:r>
            <a:r>
              <a:rPr kumimoji="1" lang="en-US" sz="1200" i="1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posted transactions, </a:t>
            </a:r>
            <a:r>
              <a:rPr kumimoji="1" lang="en-US" sz="1200" i="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meaning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that no response is expected.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TL packet format supports 32-bit memory addressing and extended 64-bit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memory addressing. Packets also have attributes such as “no-snoop,” “relaxed ordering,”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and “priority,” which may be used to optimally route these packets through the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I/O subsystem.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8A5BC2-82F1-9743-89FF-AFC7C6D81D1B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E09655E-41BB-7F4B-BE13-E6938EA6C5E6}" type="slidenum">
              <a:rPr lang="en-US"/>
              <a:pPr/>
              <a:t>44</a:t>
            </a:fld>
            <a:endParaRPr lang="en-US" dirty="0"/>
          </a:p>
        </p:txBody>
      </p:sp>
      <p:sp>
        <p:nvSpPr>
          <p:cNvPr id="1116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16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b="0" i="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TL supports four address spaces: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Memory: </a:t>
            </a:r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memory space includes system main memory. It also includes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PCIe I/O devices. Certain ranges of memory addresses map into I/O devices.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I/O: </a:t>
            </a:r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This address space is used for legacy PCI devices, with reserved memory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address ranges used to address legacy I/O devices.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Configuration: </a:t>
            </a:r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This address space enables the TL to read/write configuration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registers associated with I/O devices.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Message: </a:t>
            </a:r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This address space is for control signals related to interrupts, error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handling, and power management.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Table 3.2 shows the transaction types provided by the TL. For memory, I/O, and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configuration address spaces, there are read and write transactions. In the case of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memory transactions, there is also a read lock request function. Locked operations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occur as a result of device drivers requesting atomic access to registers on a PCIe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device. A device driver, for example, can atomically read, modify, and then write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to a device register. To accomplish this, the device driver causes the processor to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execute an instruction or set of instructions. The root complex converts these processor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instructions into a sequence of PCIe transactions, which perform individual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read and write requests for the device driver. If these transactions must be executed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atomically, the root complex locks the PCIe link while executing the transactions.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This locking prevents transactions that are not part of the sequence from occurring.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This sequence of transactions is called a locked operation. The particular set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of processor instructions that can cause a locked operation to occur depends on the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system chip set and processor architecture.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To maintain compatibility with PCI, PCIe supports both Type 0 and Type 1 configuration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cycles. A Type 1 cycle propagates downstream until it reaches the bridge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interface hosting the bus (link) that the target device resides on. The configuration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transaction is converted on the destination link from Type 1 to Type 0 by the bridge.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Finally, completion messages are used with split transactions for memory, I/O,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and configuration transactions.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8A5BC2-82F1-9743-89FF-AFC7C6D81D1B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PCIe transactions are conveyed using transaction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layer packets, which are illustrated in Figure 3.25a. A TLP originates in the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transaction layer of the sending device and terminates at the transaction layer of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receiving device.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Upper layer software sends to the TL the information needed for the TL to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create the core of the TLP, which consists of the following fields: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Header: </a:t>
            </a:r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Header describes the type of packet and includes information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needed by the receiver to process the packet, including any needed routing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information. The internal header format is discussed subsequently.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Data: </a:t>
            </a:r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 Data field of up to 4096 bytes may be included in the TLP. Some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TLPs do not contain a Data field.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ECRC: </a:t>
            </a:r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An optional end-to-end CRC field enables the destination TL layer to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check for errors in the Header and Data portions of the TLP.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purpose of the </a:t>
            </a:r>
            <a:r>
              <a:rPr kumimoji="1" lang="en-US" sz="1200" b="0" i="0" u="none" strike="noStrike" kern="1200" baseline="0" dirty="0" err="1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PCIe</a:t>
            </a:r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 data link layer is to ensure reliable delivery of packets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across the </a:t>
            </a:r>
            <a:r>
              <a:rPr kumimoji="1" lang="en-US" sz="1200" b="0" i="0" u="none" strike="noStrike" kern="1200" baseline="0" dirty="0" err="1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PCIe</a:t>
            </a:r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 link. The DLL participates in the formation of TLPs and also transmits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DLLPs.</a:t>
            </a:r>
          </a:p>
          <a:p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Data link layer packets originate at the data link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layer of a transmitting device and terminate at the DLL of the device on the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other end of the link. Figure 3.25b shows the format of a DLLP. There are three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important groups of DLLPs used in managing a link: flow control packets, power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management packets, and TLP ACK and NAK packets. Power management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packets are used in managing power platform budgeting. Flow control packets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regulate the rate at which TLPs and DLLPs can be transmitted across a link. The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ACK and NAK packets are used in TLP processing, discussed in the following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paragraphs.</a:t>
            </a:r>
          </a:p>
          <a:p>
            <a:endParaRPr lang="en-US" dirty="0" smtClean="0"/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DLL adds two fields to the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core of the TLP created by the TL (Figure 3.25a): a 16-bit sequence number and a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32-bit link-layer CRC (LCRC). Whereas the core fields created at the TL are only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used at the destination TL, the two fields added by the DLL are processed at each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intermediate node on the way from source to destination.</a:t>
            </a:r>
          </a:p>
          <a:p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When a TLP arrives at a device, the DLL strips off the sequence number and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LCRC fields and checks the LCRC. There are two possibilities:</a:t>
            </a:r>
          </a:p>
          <a:p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1.  If no errors are detected, the core portion of the TLP is handed up to the local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transaction layer. If this receiving device is the intended destination, then the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TL processes the TLP. Otherwise, the TL determines a route for the TLP and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passes it back down to the DLL for transmission over the next link on the way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to the destination.</a:t>
            </a:r>
          </a:p>
          <a:p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2.  If an error is detected, the DLL schedules an NAK DLL packet to return back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to the remote transmitter. The TLP is eliminated.</a:t>
            </a:r>
          </a:p>
          <a:p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When the DLL transmits a TLP, it retains a copy of the TLP. If it receives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an NAK for the TLP with this sequence number, it retransmits the TLP. When it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receives an ACK, it discards the buffered TLP.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8A5BC2-82F1-9743-89FF-AFC7C6D81D1B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F2598D2-2ED8-8547-B4B7-C382E9B8AC9E}" type="slidenum">
              <a:rPr lang="en-US"/>
              <a:pPr/>
              <a:t>47</a:t>
            </a:fld>
            <a:endParaRPr lang="en-US" dirty="0"/>
          </a:p>
        </p:txBody>
      </p:sp>
      <p:sp>
        <p:nvSpPr>
          <p:cNvPr id="655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Chapter 3 summary.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Programming is now much easier. Instead of rewiring the hardware for each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new program, all we need to do is provide a new sequence of codes. Each code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is, in effect, an instruction, and part of the hardware interprets each instruction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and generates control signals. To distinguish this new method of programming, a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sequence of codes or instructions is called </a:t>
            </a:r>
            <a:r>
              <a:rPr kumimoji="1" lang="en-US" sz="1200" i="1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software.</a:t>
            </a:r>
            <a:endParaRPr lang="en-US" dirty="0" smtClean="0"/>
          </a:p>
          <a:p>
            <a:endParaRPr lang="en-US" dirty="0" smtClean="0"/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Figure 3.1b indicates two major components of the system: an instruction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interpreter and a module of general-purpose arithmetic and logic functions. These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two constitute the CPU. Several other components are needed to yield a functioning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computer. Data and instructions must be put into the system. For this we need some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sort of input module. This module contains basic components for accepting data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and instructions in some form and converting them into an internal form of signals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usable by the system. A means of reporting results is needed, and this is in the form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of an output module. Taken together, these are referred to as </a:t>
            </a:r>
            <a:r>
              <a:rPr kumimoji="1" lang="en-US" sz="1200" i="1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I/O components.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8A5BC2-82F1-9743-89FF-AFC7C6D81D1B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One more component is needed. An input device will bring instructions and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data in sequentially. But a program is not invariably executed sequentially; it may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jump around (e.g., the IAS jump instruction). Similarly, operations on data may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require access to more than just one element at a time in a predetermined sequence.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Thus, there must be a place to store temporarily both instructions and data. That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module is called </a:t>
            </a:r>
            <a:r>
              <a:rPr kumimoji="1" lang="en-US" sz="1200" i="1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memory, or main memory, </a:t>
            </a:r>
            <a:r>
              <a:rPr kumimoji="1" lang="en-US" sz="1200" i="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to distinguish it from external storage or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peripheral devices. Von Neumann pointed out that the same memory could be used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to store both instructions and data.</a:t>
            </a:r>
            <a:endParaRPr lang="en-US" dirty="0" smtClean="0"/>
          </a:p>
          <a:p>
            <a:endParaRPr lang="en-US" dirty="0" smtClean="0"/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CPU exchanges data with memory. For this purpose, it typically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makes use of two internal (to the CPU) registers: a </a:t>
            </a:r>
            <a:r>
              <a:rPr kumimoji="1" lang="en-US" sz="1200" b="1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memory address register (MAR),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which specifies the address in memory for the next read or write, and a </a:t>
            </a:r>
            <a:r>
              <a:rPr kumimoji="1" lang="en-US" sz="1200" b="1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memory</a:t>
            </a:r>
          </a:p>
          <a:p>
            <a:r>
              <a:rPr kumimoji="1" lang="en-US" sz="1200" b="1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buffer register (MBR), </a:t>
            </a:r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which contains the data to be written into memory or receives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data read from memory. Similarly, an I/O address register (I/OAR) specifies a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particular I/O device. An I/O buffer (I/OBR) register is used for the exchange of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data between an I/O module and the CPU.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8A5BC2-82F1-9743-89FF-AFC7C6D81D1B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283E32F-E570-C641-BE18-949DE9377421}" type="slidenum">
              <a:rPr lang="en-US"/>
              <a:pPr/>
              <a:t>7</a:t>
            </a:fld>
            <a:endParaRPr lang="en-US" dirty="0"/>
          </a:p>
        </p:txBody>
      </p:sp>
      <p:sp>
        <p:nvSpPr>
          <p:cNvPr id="706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Figure 3.2 illustrates these top-level components and suggests the interactions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among them.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 memory module consists of a set of locations, defined by sequentially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numbered addresses. Each location contains a binary number that can be interpreted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as either an instruction or data. An I/O module transfers data from external devices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to CPU and memory, and vice versa. It contains internal buffers for temporarily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holding these data until they can be sent on.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50E033D-50CC-1E44-AAA0-6DD604099704}" type="slidenum">
              <a:rPr lang="en-US"/>
              <a:pPr/>
              <a:t>8</a:t>
            </a:fld>
            <a:endParaRPr lang="en-US" dirty="0"/>
          </a:p>
        </p:txBody>
      </p:sp>
      <p:sp>
        <p:nvSpPr>
          <p:cNvPr id="716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 The basic function performed by a computer is execution of a program, which consists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of a set of instructions stored in memory. The processor does the actual work by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executing instructions specified in the program. This section provides an overview of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key elements of program execution. In its simplest form, instruction processing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consists of two steps: The processor reads (fetches ) instructions from memory one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at a time and executes each instruction. Program execution consists of repeating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process of instruction fetch and instruction execution. The instruction execution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may involve several operations and depends on the nature of the instruction (see, for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example, the lower portion of Figure 2.4).</a:t>
            </a:r>
            <a:endParaRPr kumimoji="1" lang="en-US" sz="1200" kern="1200" baseline="0" dirty="0" smtClean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processing required for a single instruction is called an </a:t>
            </a:r>
            <a:r>
              <a:rPr kumimoji="1" lang="en-US" sz="1200" b="1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instruction cycle.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Using the simplified two-step description given previously, the instruction cycle is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depicted in Figure 3.3. The two steps are referred to as the </a:t>
            </a:r>
            <a:r>
              <a:rPr kumimoji="1" lang="en-US" sz="1200" b="1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fetch cycle </a:t>
            </a:r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and the </a:t>
            </a:r>
            <a:r>
              <a:rPr kumimoji="1" lang="en-US" sz="1200" b="1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execute</a:t>
            </a:r>
          </a:p>
          <a:p>
            <a:r>
              <a:rPr kumimoji="1" lang="en-US" sz="1200" b="1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cycle. </a:t>
            </a:r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Program execution halts only if the machine is turned off, some sort of unrecoverable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error occurs, or a program instruction that halts the computer is encountered.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79483BA-5995-B74C-A3C4-0B5F68142E61}" type="slidenum">
              <a:rPr lang="en-US"/>
              <a:pPr/>
              <a:t>9</a:t>
            </a:fld>
            <a:endParaRPr lang="en-US" dirty="0"/>
          </a:p>
        </p:txBody>
      </p:sp>
      <p:sp>
        <p:nvSpPr>
          <p:cNvPr id="727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At the beginning of each instruction cycle, the processor fetches an instruction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from memory. In a typical processor, a register called the program counter (PC)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holds the address of the instruction to be fetched next. Unless told otherwise, the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processor always increments the PC after each instruction fetch so that it will fetch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next instruction in sequence (i.e., the instruction located at the next higher memory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address). So, for example, consider a computer in which each instruction occupies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one 16-bit word of memory. Assume that the program counter is set to memory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location 300, where the location address refers to a 16-bit word. The processor will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next fetch the instruction at location 300. On succeeding instruction cycles, it will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fetch instructions from locations 301, 302, 303, and so on. This sequence may be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altered, as explained presently.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fetched instruction is loaded into a register in the processor known as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instruction register (IR). The instruction contains bits that specify the action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processor is to take. The processor interprets the instruction and performs the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required action. 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00600" y="4624668"/>
            <a:ext cx="4038600" cy="933450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00600" y="5562599"/>
            <a:ext cx="4038600" cy="748553"/>
          </a:xfrm>
        </p:spPr>
        <p:txBody>
          <a:bodyPr>
            <a:normAutofit/>
          </a:bodyPr>
          <a:lstStyle>
            <a:lvl1pPr marL="0" indent="0" algn="l">
              <a:spcBef>
                <a:spcPts val="300"/>
              </a:spcBef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00600" y="6425640"/>
            <a:ext cx="1232647" cy="365125"/>
          </a:xfrm>
        </p:spPr>
        <p:txBody>
          <a:bodyPr/>
          <a:lstStyle>
            <a:lvl1pPr algn="l">
              <a:defRPr/>
            </a:lvl1pPr>
          </a:lstStyle>
          <a:p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311153" y="6425640"/>
            <a:ext cx="2617694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GB" dirty="0" smtClean="0"/>
              <a:t>© 2016 Pearson Education, Inc., </a:t>
            </a:r>
            <a:r>
              <a:rPr lang="en-GB" dirty="0" smtClean="0"/>
              <a:t>Hoboken, </a:t>
            </a:r>
            <a:r>
              <a:rPr lang="en-GB" dirty="0" smtClean="0"/>
              <a:t>NJ. All rights reserved.</a:t>
            </a:r>
            <a:endParaRPr lang="en-GB" dirty="0"/>
          </a:p>
        </p:txBody>
      </p:sp>
      <p:sp>
        <p:nvSpPr>
          <p:cNvPr id="7" name="Rectangle 6"/>
          <p:cNvSpPr/>
          <p:nvPr/>
        </p:nvSpPr>
        <p:spPr>
          <a:xfrm>
            <a:off x="282575" y="228600"/>
            <a:ext cx="4235450" cy="4187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4624388" y="2377440"/>
            <a:ext cx="2057400" cy="20391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24891" y="174812"/>
            <a:ext cx="413309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54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624388" y="228600"/>
            <a:ext cx="2057400" cy="203911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Rectangle 11"/>
          <p:cNvSpPr/>
          <p:nvPr/>
        </p:nvSpPr>
        <p:spPr>
          <a:xfrm>
            <a:off x="6802438" y="2377440"/>
            <a:ext cx="2057400" cy="20391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  <p:sp>
        <p:nvSpPr>
          <p:cNvPr id="12" name="Content Placeholder 2"/>
          <p:cNvSpPr>
            <a:spLocks noGrp="1"/>
          </p:cNvSpPr>
          <p:nvPr>
            <p:ph sz="half" idx="17"/>
          </p:nvPr>
        </p:nvSpPr>
        <p:spPr>
          <a:xfrm>
            <a:off x="502920" y="1985963"/>
            <a:ext cx="3657413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14" name="Content Placeholder 2"/>
          <p:cNvSpPr>
            <a:spLocks noGrp="1"/>
          </p:cNvSpPr>
          <p:nvPr>
            <p:ph sz="half" idx="18"/>
          </p:nvPr>
        </p:nvSpPr>
        <p:spPr>
          <a:xfrm>
            <a:off x="502920" y="4164965"/>
            <a:ext cx="3657413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15" name="Content Placeholder 2"/>
          <p:cNvSpPr>
            <a:spLocks noGrp="1"/>
          </p:cNvSpPr>
          <p:nvPr>
            <p:ph sz="half" idx="1"/>
          </p:nvPr>
        </p:nvSpPr>
        <p:spPr>
          <a:xfrm>
            <a:off x="4410075" y="1985963"/>
            <a:ext cx="36576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16" name="Content Placeholder 2"/>
          <p:cNvSpPr>
            <a:spLocks noGrp="1"/>
          </p:cNvSpPr>
          <p:nvPr>
            <p:ph sz="half" idx="16"/>
          </p:nvPr>
        </p:nvSpPr>
        <p:spPr>
          <a:xfrm>
            <a:off x="4410075" y="4169664"/>
            <a:ext cx="36576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TextBox 7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166847" y="282573"/>
            <a:ext cx="685800" cy="3022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2575" y="228600"/>
            <a:ext cx="3451225" cy="6345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555" y="2571750"/>
            <a:ext cx="3255264" cy="1162050"/>
          </a:xfrm>
        </p:spPr>
        <p:txBody>
          <a:bodyPr anchor="b">
            <a:normAutofit/>
          </a:bodyPr>
          <a:lstStyle>
            <a:lvl1pPr algn="l">
              <a:defRPr sz="26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68775" y="273050"/>
            <a:ext cx="4597399" cy="585311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93" y="3733800"/>
            <a:ext cx="3255264" cy="2392363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91399" y="6423585"/>
            <a:ext cx="1537447" cy="365125"/>
          </a:xfrm>
        </p:spPr>
        <p:txBody>
          <a:bodyPr/>
          <a:lstStyle/>
          <a:p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859305" y="6423585"/>
            <a:ext cx="3316941" cy="365125"/>
          </a:xfrm>
        </p:spPr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dirty="0"/>
          </a:p>
        </p:txBody>
      </p:sp>
      <p:sp>
        <p:nvSpPr>
          <p:cNvPr id="9" name="TextBox 8"/>
          <p:cNvSpPr txBox="1"/>
          <p:nvPr/>
        </p:nvSpPr>
        <p:spPr>
          <a:xfrm>
            <a:off x="424891" y="174812"/>
            <a:ext cx="413309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54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166847" y="282573"/>
            <a:ext cx="685800" cy="3022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69404" y="3124200"/>
            <a:ext cx="3898272" cy="871538"/>
          </a:xfrm>
        </p:spPr>
        <p:txBody>
          <a:bodyPr anchor="b">
            <a:normAutofit/>
          </a:bodyPr>
          <a:lstStyle>
            <a:lvl1pPr algn="l">
              <a:defRPr sz="26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77906" y="228600"/>
            <a:ext cx="3460658" cy="63452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Click icon to add picture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69404" y="3995737"/>
            <a:ext cx="3898272" cy="214788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91399" y="6423585"/>
            <a:ext cx="1537447" cy="365125"/>
          </a:xfrm>
        </p:spPr>
        <p:txBody>
          <a:bodyPr/>
          <a:lstStyle/>
          <a:p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91000" y="6423585"/>
            <a:ext cx="3005138" cy="365125"/>
          </a:xfrm>
        </p:spPr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3990110" y="3370730"/>
            <a:ext cx="22056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2400" b="1" baseline="0">
                <a:solidFill>
                  <a:schemeClr val="accent1">
                    <a:lumMod val="60000"/>
                    <a:lumOff val="40000"/>
                  </a:schemeClr>
                </a:solidFill>
              </a:rPr>
              <a:t>+ 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6505" y="4424082"/>
            <a:ext cx="6191157" cy="833718"/>
          </a:xfrm>
        </p:spPr>
        <p:txBody>
          <a:bodyPr anchor="b">
            <a:normAutofit/>
          </a:bodyPr>
          <a:lstStyle>
            <a:lvl1pPr algn="l">
              <a:defRPr sz="26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77905" y="228600"/>
            <a:ext cx="6378389" cy="418795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Click icon to add picture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6505" y="5257799"/>
            <a:ext cx="6191157" cy="885825"/>
          </a:xfrm>
        </p:spPr>
        <p:txBody>
          <a:bodyPr/>
          <a:lstStyle>
            <a:lvl1pPr marL="0" indent="0">
              <a:spcBef>
                <a:spcPts val="300"/>
              </a:spcBef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6802438" y="2377440"/>
            <a:ext cx="2057400" cy="20391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327212" y="4632792"/>
            <a:ext cx="22056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2400" b="1" baseline="0">
                <a:solidFill>
                  <a:schemeClr val="accent1">
                    <a:lumMod val="60000"/>
                    <a:lumOff val="40000"/>
                  </a:schemeClr>
                </a:solidFill>
              </a:rPr>
              <a:t>+ 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2574" y="228600"/>
            <a:ext cx="6387167" cy="6345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554" y="2571750"/>
            <a:ext cx="6181611" cy="1162050"/>
          </a:xfrm>
        </p:spPr>
        <p:txBody>
          <a:bodyPr anchor="b">
            <a:normAutofit/>
          </a:bodyPr>
          <a:lstStyle>
            <a:lvl1pPr algn="l">
              <a:defRPr sz="26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94" y="3733800"/>
            <a:ext cx="6179566" cy="2392363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212262" y="6235607"/>
            <a:ext cx="134839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81095" y="6235607"/>
            <a:ext cx="4648105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  <p:sp>
        <p:nvSpPr>
          <p:cNvPr id="9" name="TextBox 8"/>
          <p:cNvSpPr txBox="1"/>
          <p:nvPr/>
        </p:nvSpPr>
        <p:spPr>
          <a:xfrm>
            <a:off x="424891" y="174812"/>
            <a:ext cx="413309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54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10" name="Rectangle 9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6802438" y="237494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 smtClean="0"/>
              <a:t>Click icon to add picture</a:t>
            </a:r>
            <a:endParaRPr dirty="0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6802438" y="4535424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 smtClean="0"/>
              <a:t>Click icon to add picture</a:t>
            </a:r>
            <a:endParaRPr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2575" y="228600"/>
            <a:ext cx="4235450" cy="6345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554" y="2571750"/>
            <a:ext cx="4016633" cy="1162050"/>
          </a:xfrm>
        </p:spPr>
        <p:txBody>
          <a:bodyPr anchor="b">
            <a:normAutofit/>
          </a:bodyPr>
          <a:lstStyle>
            <a:lvl1pPr algn="l">
              <a:defRPr sz="26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94" y="3733800"/>
            <a:ext cx="4015304" cy="2392363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048000" y="6235607"/>
            <a:ext cx="134839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81095" y="6235607"/>
            <a:ext cx="2590705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  <p:sp>
        <p:nvSpPr>
          <p:cNvPr id="9" name="TextBox 8"/>
          <p:cNvSpPr txBox="1"/>
          <p:nvPr/>
        </p:nvSpPr>
        <p:spPr>
          <a:xfrm>
            <a:off x="424891" y="174812"/>
            <a:ext cx="413309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54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10" name="Rectangle 9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1" name="Rectangle 10"/>
          <p:cNvSpPr/>
          <p:nvPr/>
        </p:nvSpPr>
        <p:spPr>
          <a:xfrm>
            <a:off x="4624388" y="4534726"/>
            <a:ext cx="2057400" cy="20391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4624388" y="22860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 smtClean="0"/>
              <a:t>Click icon to add picture</a:t>
            </a:r>
            <a:endParaRPr dirty="0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4624388" y="2381663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 smtClean="0"/>
              <a:t>Click icon to add picture</a:t>
            </a:r>
            <a:endParaRPr dirty="0"/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6803136" y="2381662"/>
            <a:ext cx="2057400" cy="418795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 smtClean="0"/>
              <a:t>Click icon to add picture</a:t>
            </a:r>
            <a:endParaRPr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s with Caption, Al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166847" y="282573"/>
            <a:ext cx="685800" cy="3022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0" y="3124200"/>
            <a:ext cx="3108960" cy="871538"/>
          </a:xfrm>
        </p:spPr>
        <p:txBody>
          <a:bodyPr anchor="b">
            <a:normAutofit/>
          </a:bodyPr>
          <a:lstStyle>
            <a:lvl1pPr algn="l">
              <a:defRPr sz="26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77905" y="2365248"/>
            <a:ext cx="4240119" cy="418795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Click icon to add picture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0" y="3995737"/>
            <a:ext cx="3108960" cy="214788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91399" y="6423585"/>
            <a:ext cx="1537447" cy="365125"/>
          </a:xfrm>
        </p:spPr>
        <p:txBody>
          <a:bodyPr/>
          <a:lstStyle/>
          <a:p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91000" y="6423585"/>
            <a:ext cx="3005138" cy="365125"/>
          </a:xfrm>
        </p:spPr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4750361" y="3370730"/>
            <a:ext cx="22056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2400" b="1" baseline="0">
                <a:solidFill>
                  <a:schemeClr val="accent1">
                    <a:lumMod val="60000"/>
                    <a:lumOff val="40000"/>
                  </a:schemeClr>
                </a:solidFill>
              </a:rPr>
              <a:t>+ </a:t>
            </a:r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277905" y="22860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 smtClean="0"/>
              <a:t>Click icon to add picture</a:t>
            </a:r>
            <a:endParaRPr dirty="0"/>
          </a:p>
        </p:txBody>
      </p:sp>
      <p:sp>
        <p:nvSpPr>
          <p:cNvPr id="15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2460625" y="22860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 smtClean="0"/>
              <a:t>Click icon to add picture</a:t>
            </a:r>
            <a:endParaRPr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TextBox 8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210550" y="282574"/>
            <a:ext cx="642097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  <p:sp>
        <p:nvSpPr>
          <p:cNvPr id="9" name="TextBox 8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10" name="Rectangle 9"/>
          <p:cNvSpPr/>
          <p:nvPr/>
        </p:nvSpPr>
        <p:spPr>
          <a:xfrm>
            <a:off x="8068235" y="282574"/>
            <a:ext cx="91440" cy="1600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166847" y="282573"/>
            <a:ext cx="685800" cy="3022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95772" y="954742"/>
            <a:ext cx="681318" cy="5171422"/>
          </a:xfrm>
        </p:spPr>
        <p:txBody>
          <a:bodyPr vert="eaVert" anchor="t" anchorCtr="0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58756"/>
            <a:ext cx="6858000" cy="518486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  <p:sp>
        <p:nvSpPr>
          <p:cNvPr id="9" name="TextBox 8"/>
          <p:cNvSpPr txBox="1"/>
          <p:nvPr/>
        </p:nvSpPr>
        <p:spPr>
          <a:xfrm rot="16200000">
            <a:off x="8593111" y="561668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, Al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474" y="134471"/>
            <a:ext cx="7556313" cy="995082"/>
          </a:xfrm>
        </p:spPr>
        <p:txBody>
          <a:bodyPr anchor="b" anchorCtr="0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  <p:sp>
        <p:nvSpPr>
          <p:cNvPr id="9" name="TextBox 8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498518" y="1129553"/>
            <a:ext cx="7558960" cy="774700"/>
          </a:xfrm>
        </p:spPr>
        <p:txBody>
          <a:bodyPr vert="horz" lIns="91440" tIns="45720" rIns="91440" bIns="45720" rtlCol="0" anchor="t" anchorCtr="0">
            <a:noAutofit/>
          </a:bodyPr>
          <a:lstStyle>
            <a:lvl1pPr marL="0" indent="0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2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00600" y="4624668"/>
            <a:ext cx="4038600" cy="933450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00600" y="5562599"/>
            <a:ext cx="4038600" cy="748553"/>
          </a:xfrm>
        </p:spPr>
        <p:txBody>
          <a:bodyPr>
            <a:normAutofit/>
          </a:bodyPr>
          <a:lstStyle>
            <a:lvl1pPr marL="0" indent="0" algn="l">
              <a:spcBef>
                <a:spcPts val="300"/>
              </a:spcBef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00600" y="6425640"/>
            <a:ext cx="1232647" cy="365125"/>
          </a:xfrm>
        </p:spPr>
        <p:txBody>
          <a:bodyPr/>
          <a:lstStyle>
            <a:lvl1pPr algn="l">
              <a:defRPr/>
            </a:lvl1pPr>
          </a:lstStyle>
          <a:p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311153" y="6425640"/>
            <a:ext cx="2617694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dirty="0"/>
          </a:p>
        </p:txBody>
      </p:sp>
      <p:sp>
        <p:nvSpPr>
          <p:cNvPr id="7" name="Rectangle 6"/>
          <p:cNvSpPr/>
          <p:nvPr/>
        </p:nvSpPr>
        <p:spPr>
          <a:xfrm>
            <a:off x="282575" y="228600"/>
            <a:ext cx="4235450" cy="4187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4624388" y="2377440"/>
            <a:ext cx="2057400" cy="20391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2"/>
          </p:nvPr>
        </p:nvSpPr>
        <p:spPr>
          <a:xfrm>
            <a:off x="4624388" y="22860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 smtClean="0"/>
              <a:t>Click icon to add picture</a:t>
            </a:r>
            <a:endParaRPr dirty="0"/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6802438" y="237744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 smtClean="0"/>
              <a:t>Click icon to add picture</a:t>
            </a:r>
            <a:endParaRPr dirty="0"/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2"/>
          </p:nvPr>
        </p:nvSpPr>
        <p:spPr>
          <a:xfrm>
            <a:off x="857250" y="1779494"/>
            <a:ext cx="3086100" cy="2040905"/>
          </a:xfrm>
        </p:spPr>
        <p:txBody>
          <a:bodyPr lIns="45720" tIns="45720" rIns="45720" anchor="t">
            <a:noAutofit/>
          </a:bodyPr>
          <a:lstStyle>
            <a:lvl1pPr marL="0" indent="0" algn="ctr">
              <a:buNone/>
              <a:defRPr sz="4600">
                <a:solidFill>
                  <a:schemeClr val="bg1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24891" y="174812"/>
            <a:ext cx="413309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54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58907" y="228600"/>
            <a:ext cx="8200930" cy="6345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0" y="3124200"/>
            <a:ext cx="5638800" cy="1362075"/>
          </a:xfrm>
        </p:spPr>
        <p:txBody>
          <a:bodyPr anchor="b" anchorCtr="0">
            <a:normAutofit/>
          </a:bodyPr>
          <a:lstStyle>
            <a:lvl1pPr algn="l">
              <a:defRPr sz="3200" b="0" cap="none"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0" y="4495800"/>
            <a:ext cx="5638800" cy="1500187"/>
          </a:xfrm>
        </p:spPr>
        <p:txBody>
          <a:bodyPr anchor="t" anchorCtr="0">
            <a:normAutofit/>
          </a:bodyPr>
          <a:lstStyle>
            <a:lvl1pPr marL="0" indent="0">
              <a:spcBef>
                <a:spcPts val="300"/>
              </a:spcBef>
              <a:buNone/>
              <a:defRPr sz="14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8906" y="6248774"/>
            <a:ext cx="1474694" cy="365125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86000" y="6248774"/>
            <a:ext cx="5638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05800" y="6248774"/>
            <a:ext cx="554038" cy="365125"/>
          </a:xfrm>
        </p:spPr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  <p:sp>
        <p:nvSpPr>
          <p:cNvPr id="8" name="TextBox 7"/>
          <p:cNvSpPr txBox="1"/>
          <p:nvPr/>
        </p:nvSpPr>
        <p:spPr>
          <a:xfrm>
            <a:off x="2003612" y="3110754"/>
            <a:ext cx="260909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40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9" name="Rectangle 8"/>
          <p:cNvSpPr/>
          <p:nvPr/>
        </p:nvSpPr>
        <p:spPr>
          <a:xfrm>
            <a:off x="285750" y="228600"/>
            <a:ext cx="212725" cy="63452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210550" y="282574"/>
            <a:ext cx="642097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Rectangle 11"/>
          <p:cNvSpPr/>
          <p:nvPr/>
        </p:nvSpPr>
        <p:spPr>
          <a:xfrm>
            <a:off x="8068235" y="282574"/>
            <a:ext cx="91440" cy="1600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518" y="1985963"/>
            <a:ext cx="3657600" cy="4140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99878" y="1985963"/>
            <a:ext cx="3657600" cy="4140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TextBox 11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7541" y="2447365"/>
            <a:ext cx="3657600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399878" y="2447365"/>
            <a:ext cx="3657600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7541" y="2070847"/>
            <a:ext cx="3657600" cy="322729"/>
          </a:xfrm>
          <a:prstGeom prst="rect">
            <a:avLst/>
          </a:prstGeom>
          <a:solidFill>
            <a:schemeClr val="accent3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99878" y="2070847"/>
            <a:ext cx="3657600" cy="32272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ntent, Top and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517" y="1985963"/>
            <a:ext cx="7569157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dirty="0"/>
          </a:p>
        </p:txBody>
      </p:sp>
      <p:sp>
        <p:nvSpPr>
          <p:cNvPr id="13" name="Content Placeholder 2"/>
          <p:cNvSpPr>
            <a:spLocks noGrp="1"/>
          </p:cNvSpPr>
          <p:nvPr>
            <p:ph sz="half" idx="14"/>
          </p:nvPr>
        </p:nvSpPr>
        <p:spPr>
          <a:xfrm>
            <a:off x="498517" y="4164965"/>
            <a:ext cx="7569157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14" name="Rectangle 13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5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305800" y="242234"/>
            <a:ext cx="554038" cy="365125"/>
          </a:xfrm>
        </p:spPr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410075" y="1985963"/>
            <a:ext cx="36576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  <p:sp>
        <p:nvSpPr>
          <p:cNvPr id="11" name="Content Placeholder 2"/>
          <p:cNvSpPr>
            <a:spLocks noGrp="1"/>
          </p:cNvSpPr>
          <p:nvPr>
            <p:ph sz="half" idx="15"/>
          </p:nvPr>
        </p:nvSpPr>
        <p:spPr>
          <a:xfrm>
            <a:off x="498518" y="1985963"/>
            <a:ext cx="3657600" cy="4140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13" name="Content Placeholder 2"/>
          <p:cNvSpPr>
            <a:spLocks noGrp="1"/>
          </p:cNvSpPr>
          <p:nvPr>
            <p:ph sz="half" idx="16"/>
          </p:nvPr>
        </p:nvSpPr>
        <p:spPr>
          <a:xfrm>
            <a:off x="4410075" y="4169664"/>
            <a:ext cx="36576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theme" Target="../theme/theme1.xml"/><Relationship Id="rId22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2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8474" y="484094"/>
            <a:ext cx="7556313" cy="111610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474" y="1981200"/>
            <a:ext cx="7556313" cy="4144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795247" y="642358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1706" y="6423585"/>
            <a:ext cx="61228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05800" y="242234"/>
            <a:ext cx="5540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bg1"/>
                </a:solidFill>
              </a:defRPr>
            </a:lvl1pPr>
          </a:lstStyle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  <p:sldLayoutId id="2147483687" r:id="rId18"/>
    <p:sldLayoutId id="2147483688" r:id="rId19"/>
    <p:sldLayoutId id="2147483689" r:id="rId20"/>
  </p:sldLayoutIdLst>
  <p:hf sldNum="0" hdr="0" dt="0"/>
  <p:txStyles>
    <p:titleStyle>
      <a:lvl1pPr algn="l" defTabSz="914400" rtl="0" eaLnBrk="1" latinLnBrk="0" hangingPunct="1">
        <a:spcBef>
          <a:spcPct val="0"/>
        </a:spcBef>
        <a:buNone/>
        <a:defRPr sz="3600" b="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spcBef>
          <a:spcPts val="2000"/>
        </a:spcBef>
        <a:buClr>
          <a:schemeClr val="accent1"/>
        </a:buClr>
        <a:buSzPct val="75000"/>
        <a:buFont typeface="Wingdings" pitchFamily="2" charset="2"/>
        <a:buChar char="n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spcBef>
          <a:spcPts val="600"/>
        </a:spcBef>
        <a:buClr>
          <a:schemeClr val="accent1"/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spcBef>
          <a:spcPts val="600"/>
        </a:spcBef>
        <a:buClr>
          <a:schemeClr val="accent1"/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4" Type="http://schemas.openxmlformats.org/officeDocument/2006/relationships/diagramLayout" Target="../diagrams/layout3.xml"/><Relationship Id="rId5" Type="http://schemas.openxmlformats.org/officeDocument/2006/relationships/diagramQuickStyle" Target="../diagrams/quickStyle3.xml"/><Relationship Id="rId6" Type="http://schemas.openxmlformats.org/officeDocument/2006/relationships/diagramColors" Target="../diagrams/colors3.xml"/><Relationship Id="rId7" Type="http://schemas.microsoft.com/office/2007/relationships/diagramDrawing" Target="../diagrams/drawing3.xml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5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6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7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8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9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0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4" Type="http://schemas.openxmlformats.org/officeDocument/2006/relationships/diagramLayout" Target="../diagrams/layout4.xml"/><Relationship Id="rId5" Type="http://schemas.openxmlformats.org/officeDocument/2006/relationships/diagramQuickStyle" Target="../diagrams/quickStyle4.xml"/><Relationship Id="rId6" Type="http://schemas.openxmlformats.org/officeDocument/2006/relationships/diagramColors" Target="../diagrams/colors4.xml"/><Relationship Id="rId7" Type="http://schemas.microsoft.com/office/2007/relationships/diagramDrawing" Target="../diagrams/drawing4.xml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4" Type="http://schemas.openxmlformats.org/officeDocument/2006/relationships/diagramLayout" Target="../diagrams/layout5.xml"/><Relationship Id="rId5" Type="http://schemas.openxmlformats.org/officeDocument/2006/relationships/diagramQuickStyle" Target="../diagrams/quickStyle5.xml"/><Relationship Id="rId6" Type="http://schemas.openxmlformats.org/officeDocument/2006/relationships/diagramColors" Target="../diagrams/colors5.xml"/><Relationship Id="rId7" Type="http://schemas.microsoft.com/office/2007/relationships/diagramDrawing" Target="../diagrams/drawing5.xml"/><Relationship Id="rId8" Type="http://schemas.openxmlformats.org/officeDocument/2006/relationships/image" Target="../media/image22.wmf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3.w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3.w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4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4" Type="http://schemas.openxmlformats.org/officeDocument/2006/relationships/diagramLayout" Target="../diagrams/layout6.xml"/><Relationship Id="rId5" Type="http://schemas.openxmlformats.org/officeDocument/2006/relationships/diagramQuickStyle" Target="../diagrams/quickStyle6.xml"/><Relationship Id="rId6" Type="http://schemas.openxmlformats.org/officeDocument/2006/relationships/diagramColors" Target="../diagrams/colors6.xml"/><Relationship Id="rId7" Type="http://schemas.microsoft.com/office/2007/relationships/diagramDrawing" Target="../diagrams/drawing6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5.w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6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7.e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8.e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9.em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0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em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1.e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2.em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3.em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4.em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5.em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6.em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8" Type="http://schemas.openxmlformats.org/officeDocument/2006/relationships/image" Target="../media/image4.wmf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4" Type="http://schemas.openxmlformats.org/officeDocument/2006/relationships/diagramLayout" Target="../diagrams/layout2.xml"/><Relationship Id="rId5" Type="http://schemas.openxmlformats.org/officeDocument/2006/relationships/diagramQuickStyle" Target="../diagrams/quickStyle2.xml"/><Relationship Id="rId6" Type="http://schemas.openxmlformats.org/officeDocument/2006/relationships/diagramColors" Target="../diagrams/colors2.xml"/><Relationship Id="rId7" Type="http://schemas.microsoft.com/office/2007/relationships/diagramDrawing" Target="../diagrams/drawing2.xml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Rectangle 4"/>
          <p:cNvSpPr>
            <a:spLocks noGrp="1" noChangeArrowheads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William Stallings </a:t>
            </a:r>
            <a:br>
              <a:rPr lang="en-GB" dirty="0" smtClean="0"/>
            </a:br>
            <a:r>
              <a:rPr lang="en-GB" dirty="0"/>
              <a:t>Computer Organization </a:t>
            </a:r>
            <a:br>
              <a:rPr lang="en-GB" dirty="0"/>
            </a:br>
            <a:r>
              <a:rPr lang="en-GB" dirty="0"/>
              <a:t>and Architecture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10</a:t>
            </a:r>
            <a:r>
              <a:rPr lang="en-GB" baseline="30000" dirty="0" smtClean="0"/>
              <a:t>th</a:t>
            </a:r>
            <a:r>
              <a:rPr lang="en-GB" dirty="0" smtClean="0"/>
              <a:t> Edition</a:t>
            </a:r>
            <a:endParaRPr lang="en-GB" dirty="0"/>
          </a:p>
        </p:txBody>
      </p:sp>
      <p:pic>
        <p:nvPicPr>
          <p:cNvPr id="3" name="Picture 2" descr="Snapshot 2012-06-08 00-57-47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990600"/>
            <a:ext cx="3649579" cy="2667000"/>
          </a:xfrm>
          <a:prstGeom prst="rect">
            <a:avLst/>
          </a:prstGeom>
          <a:effectLst>
            <a:outerShdw blurRad="50800" dist="38100" dir="2700000" algn="tl" rotWithShape="0">
              <a:schemeClr val="tx1">
                <a:alpha val="43000"/>
              </a:schemeClr>
            </a:outerShdw>
            <a:reflection stA="50000" endPos="75000" dist="12700" dir="5400000" sy="-100000" algn="bl" rotWithShape="0"/>
            <a:softEdge rad="88900"/>
          </a:effectLst>
        </p:spPr>
      </p:pic>
      <p:sp>
        <p:nvSpPr>
          <p:cNvPr id="4" name="TextBox 3"/>
          <p:cNvSpPr txBox="1"/>
          <p:nvPr/>
        </p:nvSpPr>
        <p:spPr>
          <a:xfrm>
            <a:off x="-1534472" y="1786024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smtClean="0"/>
              <a:t>© 2016 Pearson Education, Inc., </a:t>
            </a:r>
            <a:r>
              <a:rPr lang="en-GB" dirty="0" smtClean="0"/>
              <a:t>Hoboken, </a:t>
            </a:r>
            <a:r>
              <a:rPr lang="en-GB" dirty="0" smtClean="0"/>
              <a:t>NJ. All rights reserved.</a:t>
            </a:r>
            <a:endParaRPr lang="en-GB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323528" y="116632"/>
            <a:ext cx="7708900" cy="1116013"/>
          </a:xfrm>
        </p:spPr>
        <p:txBody>
          <a:bodyPr/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Action Categories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25" name="Content Placeholder 24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1140528880"/>
              </p:ext>
            </p:extLst>
          </p:nvPr>
        </p:nvGraphicFramePr>
        <p:xfrm>
          <a:off x="539552" y="908720"/>
          <a:ext cx="7920879" cy="5400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4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97" b="29967"/>
          <a:stretch/>
        </p:blipFill>
        <p:spPr>
          <a:xfrm>
            <a:off x="323528" y="-171400"/>
            <a:ext cx="8090611" cy="6662858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 spd="med">
    <p:diamond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5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05" b="18856"/>
          <a:stretch/>
        </p:blipFill>
        <p:spPr>
          <a:xfrm>
            <a:off x="395536" y="-243408"/>
            <a:ext cx="7642975" cy="6976920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6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054" b="24242"/>
          <a:stretch/>
        </p:blipFill>
        <p:spPr>
          <a:xfrm>
            <a:off x="-108520" y="-99392"/>
            <a:ext cx="9721080" cy="6756046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>
    <p:zoom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4" y="1412776"/>
            <a:ext cx="8928992" cy="331116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4869160"/>
            <a:ext cx="9144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n-lt"/>
              </a:rPr>
              <a:t>Table 3.1 </a:t>
            </a:r>
            <a:endParaRPr lang="en-US" dirty="0" smtClean="0">
              <a:latin typeface="+mn-lt"/>
            </a:endParaRPr>
          </a:p>
          <a:p>
            <a:pPr algn="ctr"/>
            <a:r>
              <a:rPr lang="en-US" dirty="0" smtClean="0">
                <a:latin typeface="+mn-lt"/>
              </a:rPr>
              <a:t>    </a:t>
            </a:r>
          </a:p>
          <a:p>
            <a:pPr algn="ctr"/>
            <a:r>
              <a:rPr lang="en-US" dirty="0" smtClean="0">
                <a:latin typeface="+mn-lt"/>
              </a:rPr>
              <a:t>Classes </a:t>
            </a:r>
            <a:r>
              <a:rPr lang="en-US" dirty="0">
                <a:latin typeface="+mn-lt"/>
              </a:rPr>
              <a:t>of Interrupts</a:t>
            </a:r>
          </a:p>
          <a:p>
            <a:pPr algn="ctr"/>
            <a:endParaRPr lang="en-US" dirty="0">
              <a:latin typeface="+mn-lt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 spd="med">
    <p:zoom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7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94" t="5893" r="5425" b="8922"/>
          <a:stretch/>
        </p:blipFill>
        <p:spPr>
          <a:xfrm>
            <a:off x="323528" y="332656"/>
            <a:ext cx="8425440" cy="6232856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79512" y="6492875"/>
            <a:ext cx="6122894" cy="365125"/>
          </a:xfrm>
        </p:spPr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 spd="med">
    <p:zoom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8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14" b="27104"/>
          <a:stretch/>
        </p:blipFill>
        <p:spPr>
          <a:xfrm>
            <a:off x="-108520" y="-99392"/>
            <a:ext cx="9496384" cy="6744708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 spd="med">
    <p:zoom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9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303" b="26263"/>
          <a:stretch/>
        </p:blipFill>
        <p:spPr>
          <a:xfrm>
            <a:off x="-396552" y="836712"/>
            <a:ext cx="9736153" cy="5472608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 spd="med">
    <p:zoom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TextBox 37"/>
          <p:cNvSpPr txBox="1"/>
          <p:nvPr/>
        </p:nvSpPr>
        <p:spPr>
          <a:xfrm>
            <a:off x="0" y="304801"/>
            <a:ext cx="533400" cy="68579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2" name="Picture 1" descr="f10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13" b="8922"/>
          <a:stretch/>
        </p:blipFill>
        <p:spPr>
          <a:xfrm>
            <a:off x="1619672" y="-171400"/>
            <a:ext cx="6000873" cy="6706859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 spd="med">
    <p:spli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TextBox 14"/>
          <p:cNvSpPr txBox="1"/>
          <p:nvPr/>
        </p:nvSpPr>
        <p:spPr>
          <a:xfrm>
            <a:off x="203200" y="304800"/>
            <a:ext cx="406400" cy="51246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 descr="f11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30" b="5219"/>
          <a:stretch/>
        </p:blipFill>
        <p:spPr>
          <a:xfrm>
            <a:off x="1763688" y="-99392"/>
            <a:ext cx="5544616" cy="6583476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179512" y="6492875"/>
            <a:ext cx="6122894" cy="365125"/>
          </a:xfrm>
        </p:spPr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 spd="med">
    <p:spli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539552" y="4221088"/>
            <a:ext cx="6191157" cy="833718"/>
          </a:xfrm>
        </p:spPr>
        <p:txBody>
          <a:bodyPr>
            <a:noAutofit/>
          </a:bodyPr>
          <a:lstStyle/>
          <a:p>
            <a:r>
              <a:rPr lang="en-US" sz="5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Chapter 3</a:t>
            </a:r>
            <a:endParaRPr lang="en-US" sz="5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486400" y="1371600"/>
            <a:ext cx="2286000" cy="1938992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7" name="Text Placeholder 10"/>
          <p:cNvSpPr>
            <a:spLocks noGrp="1"/>
          </p:cNvSpPr>
          <p:nvPr>
            <p:ph type="body" sz="half" idx="2"/>
          </p:nvPr>
        </p:nvSpPr>
        <p:spPr>
          <a:xfrm>
            <a:off x="539552" y="5157192"/>
            <a:ext cx="8104095" cy="1190624"/>
          </a:xfrm>
        </p:spPr>
        <p:txBody>
          <a:bodyPr>
            <a:noAutofit/>
          </a:bodyPr>
          <a:lstStyle/>
          <a:p>
            <a:r>
              <a:rPr lang="en-US" sz="3200" dirty="0" smtClean="0"/>
              <a:t>A Top-Level View of Computer </a:t>
            </a:r>
          </a:p>
          <a:p>
            <a:r>
              <a:rPr lang="en-US" sz="3200" dirty="0" smtClean="0"/>
              <a:t>Function and Interconnection</a:t>
            </a:r>
            <a:endParaRPr lang="en-US" sz="3200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12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33" t="14478" r="4905" b="16667"/>
          <a:stretch/>
        </p:blipFill>
        <p:spPr>
          <a:xfrm>
            <a:off x="4508" y="692696"/>
            <a:ext cx="9143999" cy="5342709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 spd="med">
    <p:split orient="vert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TextBox 6"/>
          <p:cNvSpPr txBox="1"/>
          <p:nvPr/>
        </p:nvSpPr>
        <p:spPr>
          <a:xfrm>
            <a:off x="260946" y="4487924"/>
            <a:ext cx="348654" cy="54127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2" name="Picture 1" descr="f13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6093" y="-166883"/>
            <a:ext cx="5338195" cy="6908251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79512" y="6492875"/>
            <a:ext cx="6122894" cy="365125"/>
          </a:xfrm>
        </p:spPr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 spd="med">
    <p:pull dir="r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14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39" b="21212"/>
          <a:stretch/>
        </p:blipFill>
        <p:spPr>
          <a:xfrm>
            <a:off x="143000" y="-171400"/>
            <a:ext cx="9001000" cy="678507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179512" y="6497195"/>
            <a:ext cx="6122894" cy="365125"/>
          </a:xfrm>
        </p:spPr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533400"/>
            <a:ext cx="7556313" cy="1116106"/>
          </a:xfrm>
        </p:spPr>
        <p:txBody>
          <a:bodyPr/>
          <a:lstStyle/>
          <a:p>
            <a:r>
              <a:rPr lang="en-GB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I/O Function</a:t>
            </a:r>
            <a:endParaRPr lang="en-GB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267" name="Rectangle 3"/>
          <p:cNvSpPr>
            <a:spLocks noGrp="1" noChangeArrowheads="1"/>
          </p:cNvSpPr>
          <p:nvPr>
            <p:ph idx="1"/>
          </p:nvPr>
        </p:nvSpPr>
        <p:spPr>
          <a:xfrm>
            <a:off x="467544" y="1484784"/>
            <a:ext cx="7556313" cy="4876800"/>
          </a:xfrm>
        </p:spPr>
        <p:txBody>
          <a:bodyPr>
            <a:normAutofit/>
          </a:bodyPr>
          <a:lstStyle/>
          <a:p>
            <a:r>
              <a:rPr lang="en-GB" dirty="0" smtClean="0"/>
              <a:t>I/O module can exchange data directly with the processor</a:t>
            </a:r>
          </a:p>
          <a:p>
            <a:r>
              <a:rPr lang="en-GB" dirty="0" smtClean="0"/>
              <a:t>Processor can read data from or write data to an I/O module</a:t>
            </a:r>
          </a:p>
          <a:p>
            <a:pPr lvl="1"/>
            <a:r>
              <a:rPr lang="en-GB" dirty="0" smtClean="0"/>
              <a:t>Processor identifies a specific device that is controlled by a particular I/O module</a:t>
            </a:r>
          </a:p>
          <a:p>
            <a:pPr lvl="1"/>
            <a:r>
              <a:rPr lang="en-GB" dirty="0" smtClean="0"/>
              <a:t>I/O instructions rather than memory referencing instructions</a:t>
            </a:r>
          </a:p>
          <a:p>
            <a:r>
              <a:rPr lang="en-GB" dirty="0" smtClean="0"/>
              <a:t>In some cases it is desirable to allow I/O exchanges to occur directly with memory</a:t>
            </a:r>
          </a:p>
          <a:p>
            <a:pPr lvl="1"/>
            <a:r>
              <a:rPr lang="en-GB" dirty="0" smtClean="0"/>
              <a:t>The processor grants to an I/O module the authority to read from or write to memory so that the I/O memory transfer can occur without tying up the processor</a:t>
            </a:r>
          </a:p>
          <a:p>
            <a:pPr lvl="1"/>
            <a:r>
              <a:rPr lang="en-GB" dirty="0" smtClean="0"/>
              <a:t>The I/O module issues read or write commands to memory relieving the processor of responsibility for the exchange</a:t>
            </a:r>
          </a:p>
          <a:p>
            <a:pPr lvl="1"/>
            <a:r>
              <a:rPr lang="en-GB" dirty="0" smtClean="0"/>
              <a:t>This operation is known as direct memory access (DMA)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TextBox 16"/>
          <p:cNvSpPr txBox="1"/>
          <p:nvPr/>
        </p:nvSpPr>
        <p:spPr>
          <a:xfrm>
            <a:off x="990600" y="228600"/>
            <a:ext cx="228600" cy="662939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 useBgFill="1">
        <p:nvSpPr>
          <p:cNvPr id="18" name="TextBox 17"/>
          <p:cNvSpPr txBox="1"/>
          <p:nvPr/>
        </p:nvSpPr>
        <p:spPr>
          <a:xfrm>
            <a:off x="5486400" y="0"/>
            <a:ext cx="228600" cy="685800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2" name="Picture 1" descr="f15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07" t="7239" r="18758" b="5892"/>
          <a:stretch/>
        </p:blipFill>
        <p:spPr>
          <a:xfrm>
            <a:off x="2411760" y="0"/>
            <a:ext cx="3625052" cy="6384050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 spd="med">
    <p:dissolv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228600"/>
            <a:ext cx="7556500" cy="1116012"/>
          </a:xfrm>
        </p:spPr>
        <p:txBody>
          <a:bodyPr/>
          <a:lstStyle/>
          <a:p>
            <a:r>
              <a:rPr lang="en-GB" sz="2400" dirty="0" smtClean="0"/>
              <a:t>The interconnection structure must support the following types of transfers:</a:t>
            </a:r>
            <a:endParaRPr lang="en-GB" sz="2400" dirty="0"/>
          </a:p>
        </p:txBody>
      </p:sp>
      <p:graphicFrame>
        <p:nvGraphicFramePr>
          <p:cNvPr id="43" name="Content Placeholder 42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2688266055"/>
              </p:ext>
            </p:extLst>
          </p:nvPr>
        </p:nvGraphicFramePr>
        <p:xfrm>
          <a:off x="393095" y="1202267"/>
          <a:ext cx="8458200" cy="5181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179512" y="6553351"/>
            <a:ext cx="6122894" cy="365125"/>
          </a:xfrm>
        </p:spPr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7391400" y="685800"/>
            <a:ext cx="1752600" cy="6172200"/>
          </a:xfrm>
        </p:spPr>
        <p:txBody>
          <a:bodyPr vert="wordArtVert"/>
          <a:lstStyle/>
          <a:p>
            <a:pPr algn="ctr"/>
            <a:r>
              <a:rPr lang="en-GB" spc="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Bus Interconnection</a:t>
            </a:r>
            <a:endParaRPr lang="en-GB" spc="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48" name="Content Placeholder 47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263006308"/>
              </p:ext>
            </p:extLst>
          </p:nvPr>
        </p:nvGraphicFramePr>
        <p:xfrm>
          <a:off x="-247952" y="199571"/>
          <a:ext cx="7772400" cy="6248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9" name="Picture 4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87824" y="4221088"/>
            <a:ext cx="685799" cy="529199"/>
          </a:xfrm>
          <a:prstGeom prst="rect">
            <a:avLst/>
          </a:prstGeom>
          <a:scene3d>
            <a:camera prst="orthographicFront">
              <a:rot lat="0" lon="10499978" rev="0"/>
            </a:camera>
            <a:lightRig rig="threePt" dir="t"/>
          </a:scene3d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19872" y="1916832"/>
            <a:ext cx="685799" cy="529199"/>
          </a:xfrm>
          <a:prstGeom prst="rect">
            <a:avLst/>
          </a:prstGeom>
          <a:scene3d>
            <a:camera prst="orthographicFront">
              <a:rot lat="0" lon="10499978" rev="0"/>
            </a:camera>
            <a:lightRig rig="threePt" dir="t"/>
          </a:scene3d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179512" y="6565446"/>
            <a:ext cx="6122894" cy="365125"/>
          </a:xfrm>
        </p:spPr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 spd="med">
    <p:dissolv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838200" y="381000"/>
            <a:ext cx="7556500" cy="1116013"/>
          </a:xfrm>
        </p:spPr>
        <p:txBody>
          <a:bodyPr/>
          <a:lstStyle/>
          <a:p>
            <a:r>
              <a:rPr lang="en-GB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Bus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762000" y="1219200"/>
            <a:ext cx="7556500" cy="5029200"/>
          </a:xfrm>
        </p:spPr>
        <p:txBody>
          <a:bodyPr>
            <a:normAutofit/>
          </a:bodyPr>
          <a:lstStyle/>
          <a:p>
            <a:r>
              <a:rPr lang="en-GB" dirty="0" smtClean="0"/>
              <a:t>Data lines that provide a path for moving data among system modules</a:t>
            </a:r>
          </a:p>
          <a:p>
            <a:r>
              <a:rPr lang="en-GB" dirty="0" smtClean="0"/>
              <a:t>May consist of 32, 64, 128, or more separate lines</a:t>
            </a:r>
          </a:p>
          <a:p>
            <a:r>
              <a:rPr lang="en-GB" dirty="0" smtClean="0"/>
              <a:t>The number of lines is referred to as the </a:t>
            </a:r>
            <a:r>
              <a:rPr lang="en-GB" i="1" dirty="0" smtClean="0"/>
              <a:t>width</a:t>
            </a:r>
            <a:r>
              <a:rPr lang="en-GB" dirty="0" smtClean="0"/>
              <a:t> of the data bus</a:t>
            </a:r>
          </a:p>
          <a:p>
            <a:r>
              <a:rPr lang="en-GB" dirty="0" smtClean="0"/>
              <a:t>The number of lines determines how many bits can be transferred at a time</a:t>
            </a:r>
          </a:p>
          <a:p>
            <a:r>
              <a:rPr lang="en-GB" dirty="0" smtClean="0"/>
              <a:t>The width of the data bus </a:t>
            </a:r>
          </a:p>
          <a:p>
            <a:pPr>
              <a:spcBef>
                <a:spcPts val="0"/>
              </a:spcBef>
              <a:buNone/>
            </a:pPr>
            <a:r>
              <a:rPr lang="en-GB" dirty="0" smtClean="0"/>
              <a:t>    is a key factor in </a:t>
            </a:r>
          </a:p>
          <a:p>
            <a:pPr>
              <a:spcBef>
                <a:spcPts val="0"/>
              </a:spcBef>
              <a:buNone/>
            </a:pPr>
            <a:r>
              <a:rPr lang="en-GB" dirty="0" smtClean="0"/>
              <a:t>    determining overall </a:t>
            </a:r>
          </a:p>
          <a:p>
            <a:pPr>
              <a:spcBef>
                <a:spcPts val="0"/>
              </a:spcBef>
              <a:buNone/>
            </a:pPr>
            <a:r>
              <a:rPr lang="en-GB" dirty="0" smtClean="0"/>
              <a:t>    system performance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3800" y="3810000"/>
            <a:ext cx="5079799" cy="283210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>
          <a:xfrm>
            <a:off x="467544" y="188640"/>
            <a:ext cx="7556313" cy="658906"/>
          </a:xfrm>
        </p:spPr>
        <p:txBody>
          <a:bodyPr/>
          <a:lstStyle/>
          <a:p>
            <a:r>
              <a:rPr lang="en-GB" dirty="0" smtClean="0"/>
              <a:t>   Address Bus	      Control Bus</a:t>
            </a:r>
            <a:endParaRPr lang="en-GB" dirty="0"/>
          </a:p>
        </p:txBody>
      </p:sp>
      <p:sp>
        <p:nvSpPr>
          <p:cNvPr id="19459" name="Rectangle 3"/>
          <p:cNvSpPr>
            <a:spLocks noGrp="1" noChangeArrowheads="1"/>
          </p:cNvSpPr>
          <p:nvPr>
            <p:ph sz="half" idx="2"/>
          </p:nvPr>
        </p:nvSpPr>
        <p:spPr>
          <a:xfrm>
            <a:off x="467544" y="1988840"/>
            <a:ext cx="3657600" cy="4724401"/>
          </a:xfrm>
        </p:spPr>
        <p:txBody>
          <a:bodyPr>
            <a:normAutofit fontScale="92500" lnSpcReduction="20000"/>
          </a:bodyPr>
          <a:lstStyle/>
          <a:p>
            <a:r>
              <a:rPr lang="en-GB" dirty="0" smtClean="0"/>
              <a:t>Used to designate the source or destination of the data on the data bus</a:t>
            </a:r>
          </a:p>
          <a:p>
            <a:pPr lvl="1"/>
            <a:r>
              <a:rPr lang="en-GB" dirty="0" smtClean="0"/>
              <a:t>If the processor wishes to read a word of data from memory it puts the address of the desired word on the address lines</a:t>
            </a:r>
          </a:p>
          <a:p>
            <a:r>
              <a:rPr lang="en-GB" dirty="0" smtClean="0"/>
              <a:t>Width determines the maximum possible memory capacity of the system</a:t>
            </a:r>
          </a:p>
          <a:p>
            <a:r>
              <a:rPr lang="en-GB" dirty="0" smtClean="0"/>
              <a:t>Also used to address I/O ports</a:t>
            </a:r>
          </a:p>
          <a:p>
            <a:pPr lvl="1"/>
            <a:r>
              <a:rPr lang="en-GB" dirty="0" smtClean="0"/>
              <a:t>The higher order bits are used to select a particular module on the bus and the lower order bits select a memory location or I/O port within the module</a:t>
            </a:r>
            <a:endParaRPr lang="en-GB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4"/>
          </p:nvPr>
        </p:nvSpPr>
        <p:spPr>
          <a:xfrm>
            <a:off x="4399878" y="2133600"/>
            <a:ext cx="3657600" cy="4419599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Used to control the access and the use of the data and address lines</a:t>
            </a:r>
          </a:p>
          <a:p>
            <a:r>
              <a:rPr lang="en-US" dirty="0" smtClean="0"/>
              <a:t>Because the data and address lines are shared by all components there must be a means of controlling their use</a:t>
            </a:r>
          </a:p>
          <a:p>
            <a:r>
              <a:rPr lang="en-US" dirty="0" smtClean="0"/>
              <a:t>Control signals transmit both command and timing information among system modules</a:t>
            </a:r>
          </a:p>
          <a:p>
            <a:r>
              <a:rPr lang="en-US" dirty="0" smtClean="0"/>
              <a:t>Timing signals indicate the validity of data and address information</a:t>
            </a:r>
          </a:p>
          <a:p>
            <a:r>
              <a:rPr lang="en-US" dirty="0" smtClean="0"/>
              <a:t>Command signals specify operations to be performed</a:t>
            </a:r>
          </a:p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467544" y="836712"/>
            <a:ext cx="3657600" cy="869577"/>
          </a:xfrm>
        </p:spPr>
        <p:txBody>
          <a:bodyPr/>
          <a:lstStyle/>
          <a:p>
            <a:r>
              <a:rPr lang="en-US" dirty="0" smtClean="0"/>
              <a:t>        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>
          <a:xfrm>
            <a:off x="4427984" y="980728"/>
            <a:ext cx="3657600" cy="869576"/>
          </a:xfrm>
        </p:spPr>
        <p:txBody>
          <a:bodyPr/>
          <a:lstStyle/>
          <a:p>
            <a:r>
              <a:rPr lang="en-US" dirty="0" smtClean="0"/>
              <a:t>         </a:t>
            </a:r>
          </a:p>
          <a:p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biLevel thresh="75000"/>
          </a:blip>
          <a:stretch>
            <a:fillRect/>
          </a:stretch>
        </p:blipFill>
        <p:spPr>
          <a:xfrm>
            <a:off x="-108520" y="836712"/>
            <a:ext cx="2072923" cy="11557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6176" y="1124744"/>
            <a:ext cx="2072923" cy="115570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179512" y="6492875"/>
            <a:ext cx="6122894" cy="365125"/>
          </a:xfrm>
        </p:spPr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16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2" t="16162" r="3474" b="28282"/>
          <a:stretch/>
        </p:blipFill>
        <p:spPr>
          <a:xfrm>
            <a:off x="6106" y="1844824"/>
            <a:ext cx="9175174" cy="4182054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 spd="med">
    <p:zoom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33400"/>
            <a:ext cx="7556313" cy="1116106"/>
          </a:xfrm>
        </p:spPr>
        <p:txBody>
          <a:bodyPr/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Computer Components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8474" y="1676400"/>
            <a:ext cx="7556313" cy="4724400"/>
          </a:xfrm>
        </p:spPr>
        <p:txBody>
          <a:bodyPr>
            <a:normAutofit/>
          </a:bodyPr>
          <a:lstStyle/>
          <a:p>
            <a:r>
              <a:rPr lang="en-US" dirty="0" smtClean="0"/>
              <a:t>Contemporary computer designs are based on concepts developed by John von Neumann at the Institute for Advanced Studies, Princeton</a:t>
            </a:r>
          </a:p>
          <a:p>
            <a:r>
              <a:rPr lang="en-US" dirty="0" smtClean="0"/>
              <a:t>Referred to as the </a:t>
            </a:r>
            <a:r>
              <a:rPr lang="en-US" i="1" dirty="0" smtClean="0"/>
              <a:t>von Neumann architecture </a:t>
            </a:r>
            <a:r>
              <a:rPr lang="en-US" dirty="0" smtClean="0"/>
              <a:t>and is based on three key concepts:</a:t>
            </a:r>
          </a:p>
          <a:p>
            <a:pPr lvl="1"/>
            <a:r>
              <a:rPr lang="en-US" dirty="0" smtClean="0"/>
              <a:t>Data and instructions are stored in a single read-write memory</a:t>
            </a:r>
          </a:p>
          <a:p>
            <a:pPr lvl="1"/>
            <a:r>
              <a:rPr lang="en-US" dirty="0" smtClean="0"/>
              <a:t>The contents of this memory are addressable by location, without regard to the type of data contained there</a:t>
            </a:r>
          </a:p>
          <a:p>
            <a:pPr lvl="1"/>
            <a:r>
              <a:rPr lang="en-US" dirty="0" smtClean="0"/>
              <a:t>Execution occurs in a sequential fashion (unless explicitly modified) from one instruction to the next</a:t>
            </a:r>
          </a:p>
          <a:p>
            <a:pPr marL="228600" lvl="1">
              <a:spcBef>
                <a:spcPts val="2000"/>
              </a:spcBef>
              <a:buClr>
                <a:schemeClr val="accent1"/>
              </a:buClr>
            </a:pPr>
            <a:r>
              <a:rPr lang="en-US" sz="2000" i="1" dirty="0" smtClean="0"/>
              <a:t>Hardwired program</a:t>
            </a:r>
          </a:p>
          <a:p>
            <a:pPr lvl="1"/>
            <a:r>
              <a:rPr lang="en-US" dirty="0" smtClean="0"/>
              <a:t>The result of the process of connecting the various components in the desired configuration</a:t>
            </a:r>
          </a:p>
          <a:p>
            <a:pPr lvl="1"/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457200"/>
            <a:ext cx="7556313" cy="1116106"/>
          </a:xfrm>
        </p:spPr>
        <p:txBody>
          <a:bodyPr/>
          <a:lstStyle/>
          <a:p>
            <a:r>
              <a:rPr lang="en-GB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Point-to-Point Interconnect</a:t>
            </a:r>
            <a:endParaRPr lang="en-GB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72707299"/>
              </p:ext>
            </p:extLst>
          </p:nvPr>
        </p:nvGraphicFramePr>
        <p:xfrm>
          <a:off x="467545" y="1412776"/>
          <a:ext cx="7488832" cy="46805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6181611" cy="990600"/>
          </a:xfrm>
        </p:spPr>
        <p:txBody>
          <a:bodyPr>
            <a:normAutofit/>
          </a:bodyPr>
          <a:lstStyle/>
          <a:p>
            <a:r>
              <a:rPr lang="en-GB" sz="4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Quick Path Interconnect</a:t>
            </a:r>
            <a:endParaRPr lang="en-GB" sz="4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half" idx="2"/>
          </p:nvPr>
        </p:nvSpPr>
        <p:spPr>
          <a:xfrm>
            <a:off x="381094" y="1524000"/>
            <a:ext cx="6179566" cy="4876800"/>
          </a:xfrm>
        </p:spPr>
        <p:txBody>
          <a:bodyPr>
            <a:normAutofit/>
          </a:bodyPr>
          <a:lstStyle/>
          <a:p>
            <a:pPr marL="228600" indent="-228600">
              <a:buClr>
                <a:schemeClr val="bg1"/>
              </a:buClr>
              <a:buFont typeface="Wingdings" pitchFamily="2" charset="2"/>
              <a:buChar char="n"/>
            </a:pPr>
            <a:r>
              <a:rPr lang="en-US" sz="2000" dirty="0" smtClean="0"/>
              <a:t>Introduced in 2008</a:t>
            </a:r>
          </a:p>
          <a:p>
            <a:pPr marL="228600" indent="-228600">
              <a:buClr>
                <a:schemeClr val="bg1"/>
              </a:buClr>
              <a:buFont typeface="Wingdings" pitchFamily="2" charset="2"/>
              <a:buChar char="n"/>
            </a:pPr>
            <a:r>
              <a:rPr lang="en-US" sz="2000" dirty="0" smtClean="0"/>
              <a:t>Multiple direct connections</a:t>
            </a:r>
          </a:p>
          <a:p>
            <a:pPr marL="685800" lvl="2" indent="-228600">
              <a:spcBef>
                <a:spcPts val="2000"/>
              </a:spcBef>
              <a:buClr>
                <a:schemeClr val="bg2"/>
              </a:buClr>
              <a:buFont typeface="Wingdings" pitchFamily="2" charset="2"/>
              <a:buChar char="n"/>
            </a:pPr>
            <a:r>
              <a:rPr lang="en-US" sz="1600" dirty="0" smtClean="0">
                <a:solidFill>
                  <a:schemeClr val="bg1"/>
                </a:solidFill>
              </a:rPr>
              <a:t>Direct pairwise connections to other components eliminating the need for arbitration found in shared transmission systems</a:t>
            </a:r>
          </a:p>
          <a:p>
            <a:pPr marL="228600" indent="-228600">
              <a:buClr>
                <a:schemeClr val="bg1"/>
              </a:buClr>
              <a:buFont typeface="Wingdings" pitchFamily="2" charset="2"/>
              <a:buChar char="n"/>
            </a:pPr>
            <a:r>
              <a:rPr lang="en-US" sz="2000" dirty="0" smtClean="0"/>
              <a:t>Layered protocol architecture</a:t>
            </a:r>
          </a:p>
          <a:p>
            <a:pPr marL="685800" lvl="2" indent="-228600">
              <a:spcBef>
                <a:spcPts val="2000"/>
              </a:spcBef>
              <a:buClr>
                <a:schemeClr val="bg2"/>
              </a:buClr>
              <a:buFont typeface="Wingdings" pitchFamily="2" charset="2"/>
              <a:buChar char="n"/>
            </a:pPr>
            <a:r>
              <a:rPr lang="en-US" sz="1600" dirty="0" smtClean="0">
                <a:solidFill>
                  <a:schemeClr val="bg1"/>
                </a:solidFill>
              </a:rPr>
              <a:t>These processor level interconnects use a layered protocol architecture rather than the simple use of control signals found in shared bus arrangements</a:t>
            </a:r>
          </a:p>
          <a:p>
            <a:pPr marL="228600" indent="-228600">
              <a:buClr>
                <a:schemeClr val="bg1"/>
              </a:buClr>
              <a:buFont typeface="Wingdings" pitchFamily="2" charset="2"/>
              <a:buChar char="n"/>
            </a:pPr>
            <a:r>
              <a:rPr lang="en-US" sz="2000" dirty="0" smtClean="0"/>
              <a:t>Packetized data transfer</a:t>
            </a:r>
          </a:p>
          <a:p>
            <a:pPr marL="685800" lvl="2" indent="-228600">
              <a:spcBef>
                <a:spcPts val="2000"/>
              </a:spcBef>
              <a:buClr>
                <a:schemeClr val="bg2"/>
              </a:buClr>
              <a:buFont typeface="Wingdings" pitchFamily="2" charset="2"/>
              <a:buChar char="n"/>
            </a:pPr>
            <a:r>
              <a:rPr lang="en-US" sz="1600" dirty="0" smtClean="0">
                <a:solidFill>
                  <a:schemeClr val="bg1"/>
                </a:solidFill>
              </a:rPr>
              <a:t>Data are sent as a sequence of packets each of which includes control headers and error control codes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781800" y="838200"/>
            <a:ext cx="2057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QPI</a:t>
            </a:r>
            <a:endParaRPr lang="en-US" sz="44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1800" y="2971800"/>
            <a:ext cx="1993900" cy="2539716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51520" y="6504970"/>
            <a:ext cx="4648105" cy="365125"/>
          </a:xfrm>
        </p:spPr>
        <p:txBody>
          <a:bodyPr/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© 2016 Pearson Education, Inc., 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Hoboken, 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NJ. All rights reserved.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17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82" t="11280" r="5687" b="17340"/>
          <a:stretch/>
        </p:blipFill>
        <p:spPr>
          <a:xfrm>
            <a:off x="1619672" y="-171400"/>
            <a:ext cx="6228152" cy="6806022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 spd="med">
    <p:zoom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18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6" t="20876" r="-436" b="24242"/>
          <a:stretch/>
        </p:blipFill>
        <p:spPr>
          <a:xfrm>
            <a:off x="-10442" y="260648"/>
            <a:ext cx="8992106" cy="6386549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 spd="med">
    <p:zoom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19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83" b="14984"/>
          <a:stretch/>
        </p:blipFill>
        <p:spPr>
          <a:xfrm>
            <a:off x="107504" y="0"/>
            <a:ext cx="8358826" cy="6483099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 spd="med">
    <p:zoom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20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3" t="15993" r="12318" b="43603"/>
          <a:stretch/>
        </p:blipFill>
        <p:spPr>
          <a:xfrm>
            <a:off x="0" y="908720"/>
            <a:ext cx="9157238" cy="5677861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 spd="med">
    <p:zoom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457200"/>
            <a:ext cx="7708713" cy="1116106"/>
          </a:xfrm>
        </p:spPr>
        <p:txBody>
          <a:bodyPr/>
          <a:lstStyle/>
          <a:p>
            <a:r>
              <a:rPr lang="en-GB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QPI Link Layer</a:t>
            </a:r>
            <a:endParaRPr lang="en-GB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sz="half" idx="17"/>
          </p:nvPr>
        </p:nvSpPr>
        <p:spPr>
          <a:xfrm>
            <a:off x="4495800" y="4191000"/>
            <a:ext cx="3657413" cy="1965960"/>
          </a:xfrm>
        </p:spPr>
        <p:txBody>
          <a:bodyPr/>
          <a:lstStyle/>
          <a:p>
            <a:r>
              <a:rPr lang="en-US" dirty="0" smtClean="0"/>
              <a:t>Error control function</a:t>
            </a:r>
          </a:p>
          <a:p>
            <a:pPr lvl="1"/>
            <a:r>
              <a:rPr lang="en-US" dirty="0" smtClean="0"/>
              <a:t>Detects and recovers from bit errors, and so isolates higher layers from experiencing bit errors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half" idx="1"/>
          </p:nvPr>
        </p:nvSpPr>
        <p:spPr>
          <a:xfrm>
            <a:off x="609600" y="1981200"/>
            <a:ext cx="3200400" cy="4191000"/>
          </a:xfrm>
        </p:spPr>
        <p:txBody>
          <a:bodyPr>
            <a:normAutofit/>
          </a:bodyPr>
          <a:lstStyle/>
          <a:p>
            <a:r>
              <a:rPr lang="en-US" dirty="0" smtClean="0"/>
              <a:t>Performs two key functions:  </a:t>
            </a:r>
            <a:r>
              <a:rPr lang="en-US" i="1" dirty="0" smtClean="0"/>
              <a:t>flow control </a:t>
            </a:r>
            <a:r>
              <a:rPr lang="en-US" dirty="0" smtClean="0"/>
              <a:t>and </a:t>
            </a:r>
            <a:r>
              <a:rPr lang="en-US" i="1" dirty="0" smtClean="0"/>
              <a:t>error control</a:t>
            </a:r>
          </a:p>
          <a:p>
            <a:pPr lvl="1"/>
            <a:r>
              <a:rPr lang="en-US" dirty="0" smtClean="0"/>
              <a:t>Operate on the  level of the flit (flow control unit)</a:t>
            </a:r>
          </a:p>
          <a:p>
            <a:pPr lvl="1"/>
            <a:r>
              <a:rPr lang="en-US" dirty="0" smtClean="0"/>
              <a:t>Each flit consists of a 72-bit message payload and an 8-bit error control code called a </a:t>
            </a:r>
            <a:r>
              <a:rPr lang="en-US" i="1" dirty="0" smtClean="0"/>
              <a:t>cyclic redundancy check</a:t>
            </a:r>
            <a:r>
              <a:rPr lang="en-US" dirty="0" smtClean="0"/>
              <a:t> (CRC)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half" idx="16"/>
          </p:nvPr>
        </p:nvSpPr>
        <p:spPr>
          <a:xfrm>
            <a:off x="4343400" y="1752600"/>
            <a:ext cx="3657600" cy="220980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Flow control function </a:t>
            </a:r>
          </a:p>
          <a:p>
            <a:pPr lvl="1"/>
            <a:r>
              <a:rPr lang="en-US" dirty="0" smtClean="0"/>
              <a:t>Needed to ensure that a sending QPI entity does not overwhelm a receiving QPI entity by sending data faster than the receiver can process the data and clear buffers for more incoming data</a:t>
            </a:r>
          </a:p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685800"/>
            <a:ext cx="7556313" cy="1116106"/>
          </a:xfrm>
        </p:spPr>
        <p:txBody>
          <a:bodyPr/>
          <a:lstStyle/>
          <a:p>
            <a:r>
              <a:rPr lang="en-GB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QPI Routing and Protocol Layers</a:t>
            </a:r>
            <a:endParaRPr lang="en-GB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457200" y="2743200"/>
            <a:ext cx="3657600" cy="3678797"/>
          </a:xfrm>
        </p:spPr>
        <p:txBody>
          <a:bodyPr/>
          <a:lstStyle/>
          <a:p>
            <a:r>
              <a:rPr lang="en-US" dirty="0" smtClean="0"/>
              <a:t>Used to determine the course that a packet will traverse across the available system interconnects</a:t>
            </a:r>
          </a:p>
          <a:p>
            <a:r>
              <a:rPr lang="en-US" dirty="0" smtClean="0"/>
              <a:t>Defined by firmware and describe the possible paths that a packet can follow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4"/>
          </p:nvPr>
        </p:nvSpPr>
        <p:spPr>
          <a:xfrm>
            <a:off x="4399878" y="2447365"/>
            <a:ext cx="3657600" cy="4105835"/>
          </a:xfrm>
        </p:spPr>
        <p:txBody>
          <a:bodyPr>
            <a:normAutofit/>
          </a:bodyPr>
          <a:lstStyle/>
          <a:p>
            <a:r>
              <a:rPr lang="en-US" dirty="0" smtClean="0"/>
              <a:t>Packet is defined as the unit of transfer</a:t>
            </a:r>
          </a:p>
          <a:p>
            <a:r>
              <a:rPr lang="en-US" dirty="0" smtClean="0"/>
              <a:t>One key function performed at this level is a cache coherency protocol which deals with making sure that main memory values held in multiple caches are consistent</a:t>
            </a:r>
          </a:p>
          <a:p>
            <a:r>
              <a:rPr lang="en-US" dirty="0" smtClean="0"/>
              <a:t>A typical data packet payload is a block of data being sent to or from a cache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Routing Layer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Protocol Layer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457200"/>
            <a:ext cx="7556313" cy="1116106"/>
          </a:xfrm>
        </p:spPr>
        <p:txBody>
          <a:bodyPr/>
          <a:lstStyle/>
          <a:p>
            <a:r>
              <a:rPr lang="en-GB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Peripheral Component Interconnect (PCI)</a:t>
            </a:r>
            <a:endParaRPr lang="en-GB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6867" name="Rectangle 3"/>
          <p:cNvSpPr>
            <a:spLocks noGrp="1" noChangeArrowheads="1"/>
          </p:cNvSpPr>
          <p:nvPr>
            <p:ph idx="1"/>
          </p:nvPr>
        </p:nvSpPr>
        <p:spPr>
          <a:xfrm>
            <a:off x="539552" y="1844824"/>
            <a:ext cx="7556313" cy="4572000"/>
          </a:xfrm>
        </p:spPr>
        <p:txBody>
          <a:bodyPr>
            <a:normAutofit fontScale="92500" lnSpcReduction="10000"/>
          </a:bodyPr>
          <a:lstStyle/>
          <a:p>
            <a:r>
              <a:rPr lang="en-GB" dirty="0" smtClean="0"/>
              <a:t>A popular high bandwidth, processor independent bus that can function as a mezzanine or peripheral bus</a:t>
            </a:r>
          </a:p>
          <a:p>
            <a:r>
              <a:rPr lang="en-GB" dirty="0" smtClean="0"/>
              <a:t>Delivers better system performance for high speed I/O subsystems</a:t>
            </a:r>
          </a:p>
          <a:p>
            <a:r>
              <a:rPr lang="en-GB" dirty="0" smtClean="0"/>
              <a:t>PCI Special Interest Group (SIG)</a:t>
            </a:r>
          </a:p>
          <a:p>
            <a:pPr lvl="1"/>
            <a:r>
              <a:rPr lang="en-GB" dirty="0" smtClean="0"/>
              <a:t>Created to develop further and maintain the compatibility of the PCI specifications</a:t>
            </a:r>
          </a:p>
          <a:p>
            <a:pPr marL="228600" lvl="1">
              <a:spcBef>
                <a:spcPts val="2000"/>
              </a:spcBef>
              <a:buClr>
                <a:schemeClr val="accent1"/>
              </a:buClr>
            </a:pPr>
            <a:r>
              <a:rPr lang="en-GB" sz="2000" dirty="0" smtClean="0"/>
              <a:t>PCI Express (PCIe)</a:t>
            </a:r>
          </a:p>
          <a:p>
            <a:pPr lvl="1"/>
            <a:r>
              <a:rPr lang="en-GB" sz="1730" dirty="0" smtClean="0"/>
              <a:t>Point-to-point interconnect scheme intended to replace bus-based schemes such as PCI</a:t>
            </a:r>
          </a:p>
          <a:p>
            <a:pPr lvl="1"/>
            <a:r>
              <a:rPr lang="en-GB" sz="1765" dirty="0" smtClean="0"/>
              <a:t>Key requirement is high capacity to support the needs of higher data rate I/O devices, such as Gigabit Ethernet</a:t>
            </a:r>
          </a:p>
          <a:p>
            <a:pPr lvl="1"/>
            <a:r>
              <a:rPr lang="en-GB" sz="1765" dirty="0" smtClean="0"/>
              <a:t>Another requirement deals with the need to support time dependent data streams</a:t>
            </a:r>
          </a:p>
          <a:p>
            <a:pPr marL="457200" lvl="2">
              <a:spcBef>
                <a:spcPts val="2000"/>
              </a:spcBef>
            </a:pPr>
            <a:endParaRPr lang="en-GB" sz="2000" dirty="0" smtClean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21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46" t="14984" r="8954" b="11953"/>
          <a:stretch/>
        </p:blipFill>
        <p:spPr>
          <a:xfrm>
            <a:off x="1547664" y="-171400"/>
            <a:ext cx="5904656" cy="6833657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371600"/>
            <a:ext cx="3255264" cy="1905000"/>
          </a:xfrm>
        </p:spPr>
        <p:txBody>
          <a:bodyPr>
            <a:noAutofit/>
          </a:bodyPr>
          <a:lstStyle/>
          <a:p>
            <a:pPr algn="ctr"/>
            <a:r>
              <a:rPr lang="en-US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Hardware </a:t>
            </a:r>
            <a:br>
              <a:rPr lang="en-US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and Software Approaches</a:t>
            </a:r>
            <a:endParaRPr lang="en-US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3" descr="f1.pdf"/>
          <p:cNvPicPr>
            <a:picLocks noChangeAspect="1"/>
          </p:cNvPicPr>
          <p:nvPr/>
        </p:nvPicPr>
        <p:blipFill>
          <a:blip r:embed="rId3"/>
          <a:srcRect l="16471" t="9091" r="15294" b="8182"/>
          <a:stretch>
            <a:fillRect/>
          </a:stretch>
        </p:blipFill>
        <p:spPr>
          <a:xfrm>
            <a:off x="4355976" y="-243408"/>
            <a:ext cx="4370975" cy="6858000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859305" y="6473005"/>
            <a:ext cx="5284695" cy="365125"/>
          </a:xfrm>
        </p:spPr>
        <p:txBody>
          <a:bodyPr/>
          <a:lstStyle/>
          <a:p>
            <a:pPr algn="r"/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22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135" b="24074"/>
          <a:stretch/>
        </p:blipFill>
        <p:spPr>
          <a:xfrm>
            <a:off x="-252536" y="620688"/>
            <a:ext cx="9576835" cy="5675162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 spd="med">
    <p:zoom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23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182" b="41751"/>
          <a:stretch/>
        </p:blipFill>
        <p:spPr>
          <a:xfrm>
            <a:off x="-122149" y="1340768"/>
            <a:ext cx="9298972" cy="482169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 spd="med">
    <p:zoom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24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58" b="7240"/>
          <a:stretch/>
        </p:blipFill>
        <p:spPr>
          <a:xfrm>
            <a:off x="1331640" y="-99392"/>
            <a:ext cx="6428752" cy="6680859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79512" y="6492875"/>
            <a:ext cx="6122894" cy="365125"/>
          </a:xfrm>
        </p:spPr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 spd="med">
    <p:zoom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1524000"/>
            <a:ext cx="3255264" cy="1162050"/>
          </a:xfrm>
        </p:spPr>
        <p:txBody>
          <a:bodyPr>
            <a:normAutofit fontScale="90000"/>
          </a:bodyPr>
          <a:lstStyle/>
          <a:p>
            <a:pPr algn="ctr"/>
            <a:r>
              <a:rPr lang="en-GB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PCIe </a:t>
            </a:r>
            <a:br>
              <a:rPr lang="en-GB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GB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GB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GB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Transaction Layer (TL)</a:t>
            </a:r>
            <a:endParaRPr lang="en-GB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Receives read and write requests from the software above the TL and creates request packets for transmission to a destination via the link layer</a:t>
            </a:r>
          </a:p>
          <a:p>
            <a:r>
              <a:rPr lang="en-US" dirty="0" smtClean="0"/>
              <a:t>Most transactions use a </a:t>
            </a:r>
            <a:r>
              <a:rPr lang="en-US" i="1" dirty="0" smtClean="0"/>
              <a:t>split transaction </a:t>
            </a:r>
            <a:r>
              <a:rPr lang="en-US" dirty="0" smtClean="0"/>
              <a:t>technique</a:t>
            </a:r>
          </a:p>
          <a:p>
            <a:pPr lvl="1"/>
            <a:r>
              <a:rPr lang="en-US" dirty="0" smtClean="0"/>
              <a:t>A request packet is sent out by a source PCIe device which then waits for a response called a </a:t>
            </a:r>
            <a:r>
              <a:rPr lang="en-US" i="1" dirty="0" smtClean="0"/>
              <a:t>completion </a:t>
            </a:r>
            <a:r>
              <a:rPr lang="en-US" dirty="0" smtClean="0"/>
              <a:t>packet</a:t>
            </a:r>
          </a:p>
          <a:p>
            <a:pPr lvl="1">
              <a:buNone/>
            </a:pPr>
            <a:endParaRPr lang="en-US" dirty="0" smtClean="0"/>
          </a:p>
        </p:txBody>
      </p:sp>
      <p:sp>
        <p:nvSpPr>
          <p:cNvPr id="5" name="Content Placeholder 4"/>
          <p:cNvSpPr>
            <a:spLocks noGrp="1"/>
          </p:cNvSpPr>
          <p:nvPr>
            <p:ph type="body" sz="half" idx="2"/>
          </p:nvPr>
        </p:nvSpPr>
        <p:spPr>
          <a:xfrm>
            <a:off x="4191000" y="3505200"/>
            <a:ext cx="4267200" cy="3352800"/>
          </a:xfrm>
        </p:spPr>
        <p:txBody>
          <a:bodyPr/>
          <a:lstStyle/>
          <a:p>
            <a:pPr marL="228600" lvl="1" indent="-228600">
              <a:spcBef>
                <a:spcPts val="2000"/>
              </a:spcBef>
              <a:buClr>
                <a:schemeClr val="accent1"/>
              </a:buClr>
              <a:buFont typeface="Wingdings" pitchFamily="2" charset="2"/>
              <a:buChar char="n"/>
            </a:pPr>
            <a:r>
              <a:rPr lang="en-US" sz="1800" dirty="0" smtClean="0"/>
              <a:t>TL messages and some write transactions are posted transactions  (meaning that no response is expected)</a:t>
            </a:r>
          </a:p>
          <a:p>
            <a:pPr marL="228600" lvl="1" indent="-228600">
              <a:spcBef>
                <a:spcPts val="2000"/>
              </a:spcBef>
              <a:buClr>
                <a:schemeClr val="accent1"/>
              </a:buClr>
              <a:buFont typeface="Wingdings" pitchFamily="2" charset="2"/>
              <a:buChar char="n"/>
            </a:pPr>
            <a:r>
              <a:rPr lang="en-US" sz="1800" dirty="0" smtClean="0"/>
              <a:t>TL packet format supports 32-bit memory addressing and extended 64-bit memory addressing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3429000"/>
            <a:ext cx="2057400" cy="1814513"/>
          </a:xfrm>
          <a:prstGeom prst="rect">
            <a:avLst/>
          </a:prstGeom>
          <a:effectLst>
            <a:glow rad="101600">
              <a:schemeClr val="accent1">
                <a:alpha val="75000"/>
              </a:schemeClr>
            </a:glow>
            <a:softEdge rad="101600"/>
          </a:effectLst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3859305" y="6492875"/>
            <a:ext cx="5284695" cy="365125"/>
          </a:xfrm>
        </p:spPr>
        <p:txBody>
          <a:bodyPr/>
          <a:lstStyle/>
          <a:p>
            <a:pPr algn="r"/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TL supports four address spaces:</a:t>
            </a:r>
            <a:endParaRPr lang="en-GB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half" idx="17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Memory</a:t>
            </a:r>
          </a:p>
          <a:p>
            <a:pPr lvl="1"/>
            <a:r>
              <a:rPr lang="en-US" dirty="0" smtClean="0"/>
              <a:t>The memory space includes system main memory and PCIe I/O devices</a:t>
            </a:r>
          </a:p>
          <a:p>
            <a:pPr lvl="1"/>
            <a:r>
              <a:rPr lang="en-US" dirty="0" smtClean="0"/>
              <a:t>Certain ranges of memory addresses map into I/O devices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8"/>
          </p:nvPr>
        </p:nvSpPr>
        <p:spPr/>
        <p:txBody>
          <a:bodyPr/>
          <a:lstStyle/>
          <a:p>
            <a:r>
              <a:rPr lang="en-US" dirty="0" smtClean="0"/>
              <a:t>Configuration</a:t>
            </a:r>
          </a:p>
          <a:p>
            <a:pPr lvl="1"/>
            <a:r>
              <a:rPr lang="en-US" dirty="0" smtClean="0"/>
              <a:t>This address space enables the TL to read/write configuration registers associated with I/O devices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I/O</a:t>
            </a:r>
          </a:p>
          <a:p>
            <a:pPr lvl="1"/>
            <a:r>
              <a:rPr lang="en-US" dirty="0" smtClean="0"/>
              <a:t>This address space is used for legacy PCI devices, with reserved address ranges used to address legacy I/O devices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6"/>
          </p:nvPr>
        </p:nvSpPr>
        <p:spPr/>
        <p:txBody>
          <a:bodyPr/>
          <a:lstStyle/>
          <a:p>
            <a:r>
              <a:rPr lang="en-US" dirty="0" smtClean="0"/>
              <a:t>Message</a:t>
            </a:r>
          </a:p>
          <a:p>
            <a:pPr lvl="1"/>
            <a:r>
              <a:rPr lang="en-US" dirty="0" smtClean="0"/>
              <a:t>This address space is for control signals related to interrupts, error handling, and power management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1116012"/>
          </a:xfrm>
        </p:spPr>
        <p:txBody>
          <a:bodyPr/>
          <a:lstStyle/>
          <a:p>
            <a:pPr algn="ctr"/>
            <a:r>
              <a:rPr lang="en-US" dirty="0"/>
              <a:t>Table 3.2 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PCIe</a:t>
            </a:r>
            <a:r>
              <a:rPr lang="en-US" dirty="0" smtClean="0"/>
              <a:t> </a:t>
            </a:r>
            <a:r>
              <a:rPr lang="en-US" dirty="0"/>
              <a:t>TLP Transaction Types 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1268760"/>
            <a:ext cx="8797125" cy="5472951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79512" y="6497195"/>
            <a:ext cx="6122894" cy="365125"/>
          </a:xfrm>
        </p:spPr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25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-99392"/>
            <a:ext cx="5256584" cy="6802638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228600"/>
            <a:ext cx="3428999" cy="1116106"/>
          </a:xfrm>
        </p:spPr>
        <p:txBody>
          <a:bodyPr>
            <a:normAutofit/>
          </a:bodyPr>
          <a:lstStyle/>
          <a:p>
            <a:r>
              <a:rPr lang="en-US" sz="4400" dirty="0" smtClean="0"/>
              <a:t>Summary</a:t>
            </a:r>
            <a:endParaRPr lang="en-US" sz="4400" dirty="0"/>
          </a:p>
        </p:txBody>
      </p:sp>
      <p:sp>
        <p:nvSpPr>
          <p:cNvPr id="30" name="Content Placeholder 29"/>
          <p:cNvSpPr>
            <a:spLocks noGrp="1"/>
          </p:cNvSpPr>
          <p:nvPr>
            <p:ph sz="half" idx="2"/>
          </p:nvPr>
        </p:nvSpPr>
        <p:spPr>
          <a:xfrm>
            <a:off x="467544" y="2852936"/>
            <a:ext cx="3657600" cy="4343400"/>
          </a:xfrm>
        </p:spPr>
        <p:txBody>
          <a:bodyPr>
            <a:normAutofit/>
          </a:bodyPr>
          <a:lstStyle/>
          <a:p>
            <a:pPr>
              <a:spcBef>
                <a:spcPts val="600"/>
              </a:spcBef>
            </a:pPr>
            <a:r>
              <a:rPr lang="en-US" dirty="0" smtClean="0"/>
              <a:t>Computer components</a:t>
            </a:r>
          </a:p>
          <a:p>
            <a:pPr>
              <a:spcBef>
                <a:spcPts val="600"/>
              </a:spcBef>
            </a:pPr>
            <a:r>
              <a:rPr lang="en-US" dirty="0" smtClean="0"/>
              <a:t>Computer function</a:t>
            </a:r>
          </a:p>
          <a:p>
            <a:pPr lvl="1"/>
            <a:r>
              <a:rPr lang="en-US" dirty="0" smtClean="0"/>
              <a:t>Instruction fetch and execute</a:t>
            </a:r>
          </a:p>
          <a:p>
            <a:pPr lvl="1"/>
            <a:r>
              <a:rPr lang="en-US" dirty="0" smtClean="0"/>
              <a:t>Interrupts</a:t>
            </a:r>
          </a:p>
          <a:p>
            <a:pPr lvl="1"/>
            <a:r>
              <a:rPr lang="en-US" dirty="0" smtClean="0"/>
              <a:t>I/O function</a:t>
            </a:r>
          </a:p>
          <a:p>
            <a:pPr>
              <a:spcBef>
                <a:spcPts val="600"/>
              </a:spcBef>
            </a:pPr>
            <a:r>
              <a:rPr lang="en-US" dirty="0" smtClean="0"/>
              <a:t>Interconnection structures</a:t>
            </a:r>
          </a:p>
          <a:p>
            <a:pPr>
              <a:spcBef>
                <a:spcPts val="600"/>
              </a:spcBef>
            </a:pPr>
            <a:r>
              <a:rPr lang="en-US" dirty="0" smtClean="0"/>
              <a:t>Bus interconnection</a:t>
            </a:r>
          </a:p>
        </p:txBody>
      </p:sp>
      <p:sp>
        <p:nvSpPr>
          <p:cNvPr id="32" name="Content Placeholder 31"/>
          <p:cNvSpPr>
            <a:spLocks noGrp="1"/>
          </p:cNvSpPr>
          <p:nvPr>
            <p:ph sz="quarter" idx="4"/>
          </p:nvPr>
        </p:nvSpPr>
        <p:spPr>
          <a:xfrm>
            <a:off x="4495800" y="2362200"/>
            <a:ext cx="3810000" cy="4724400"/>
          </a:xfrm>
        </p:spPr>
        <p:txBody>
          <a:bodyPr>
            <a:normAutofit/>
          </a:bodyPr>
          <a:lstStyle/>
          <a:p>
            <a:pPr marL="228600" lvl="1">
              <a:spcBef>
                <a:spcPts val="1800"/>
              </a:spcBef>
              <a:buClr>
                <a:schemeClr val="accent1"/>
              </a:buClr>
            </a:pPr>
            <a:r>
              <a:rPr lang="en-US" dirty="0" smtClean="0"/>
              <a:t>Point-to-point interconnect</a:t>
            </a:r>
          </a:p>
          <a:p>
            <a:pPr lvl="1"/>
            <a:r>
              <a:rPr lang="en-US" dirty="0" smtClean="0"/>
              <a:t>QPI physical layer</a:t>
            </a:r>
          </a:p>
          <a:p>
            <a:pPr lvl="1"/>
            <a:r>
              <a:rPr lang="en-US" dirty="0" smtClean="0"/>
              <a:t>QPI link layer</a:t>
            </a:r>
          </a:p>
          <a:p>
            <a:pPr lvl="1"/>
            <a:r>
              <a:rPr lang="en-US" dirty="0" smtClean="0"/>
              <a:t>QPI routing layer</a:t>
            </a:r>
          </a:p>
          <a:p>
            <a:pPr lvl="1"/>
            <a:r>
              <a:rPr lang="en-US" dirty="0" smtClean="0"/>
              <a:t>QPI protocol layer</a:t>
            </a:r>
          </a:p>
          <a:p>
            <a:pPr marL="228600" lvl="1">
              <a:spcBef>
                <a:spcPts val="1800"/>
              </a:spcBef>
              <a:buClr>
                <a:schemeClr val="accent1"/>
              </a:buClr>
            </a:pPr>
            <a:r>
              <a:rPr lang="en-US" dirty="0" smtClean="0"/>
              <a:t>PCI express</a:t>
            </a:r>
          </a:p>
          <a:p>
            <a:pPr lvl="1"/>
            <a:r>
              <a:rPr lang="en-US" dirty="0" smtClean="0"/>
              <a:t>PCI physical and logical architecture</a:t>
            </a:r>
          </a:p>
          <a:p>
            <a:pPr lvl="1"/>
            <a:r>
              <a:rPr lang="en-US" dirty="0" smtClean="0"/>
              <a:t>PCIe physical layer</a:t>
            </a:r>
          </a:p>
          <a:p>
            <a:pPr lvl="1"/>
            <a:r>
              <a:rPr lang="en-US" dirty="0" smtClean="0"/>
              <a:t>PCIe transaction layer</a:t>
            </a:r>
          </a:p>
          <a:p>
            <a:pPr lvl="1"/>
            <a:r>
              <a:rPr lang="en-US" dirty="0" smtClean="0"/>
              <a:t>PCIe data link layer</a:t>
            </a:r>
          </a:p>
        </p:txBody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9552" y="1412776"/>
            <a:ext cx="3657600" cy="1098177"/>
          </a:xfrm>
        </p:spPr>
        <p:txBody>
          <a:bodyPr>
            <a:normAutofit/>
          </a:bodyPr>
          <a:lstStyle/>
          <a:p>
            <a:endParaRPr lang="en-US" sz="800" dirty="0" smtClean="0"/>
          </a:p>
          <a:p>
            <a:endParaRPr lang="en-US" sz="800" dirty="0" smtClean="0"/>
          </a:p>
          <a:p>
            <a:r>
              <a:rPr lang="en-US" sz="3200" dirty="0" smtClean="0"/>
              <a:t>Chapter 3</a:t>
            </a:r>
          </a:p>
          <a:p>
            <a:endParaRPr lang="en-US" dirty="0"/>
          </a:p>
        </p:txBody>
      </p:sp>
      <p:sp>
        <p:nvSpPr>
          <p:cNvPr id="31" name="Text Placeholder 30"/>
          <p:cNvSpPr>
            <a:spLocks noGrp="1"/>
          </p:cNvSpPr>
          <p:nvPr>
            <p:ph type="body" sz="quarter" idx="3"/>
          </p:nvPr>
        </p:nvSpPr>
        <p:spPr>
          <a:xfrm>
            <a:off x="4343400" y="228600"/>
            <a:ext cx="3657600" cy="1707776"/>
          </a:xfrm>
        </p:spPr>
        <p:txBody>
          <a:bodyPr/>
          <a:lstStyle/>
          <a:p>
            <a:r>
              <a:rPr lang="en-US" sz="2800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A Top-Level View of Computer Function and Interconnection</a:t>
            </a:r>
            <a:endParaRPr lang="en-US" sz="2800" dirty="0">
              <a:solidFill>
                <a:schemeClr val="tx2"/>
              </a:solidFill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81800" y="2667000"/>
            <a:ext cx="2057400" cy="1066800"/>
          </a:xfrm>
        </p:spPr>
        <p:txBody>
          <a:bodyPr>
            <a:normAutofit/>
          </a:bodyPr>
          <a:lstStyle/>
          <a:p>
            <a:pPr algn="ctr"/>
            <a:r>
              <a:rPr lang="en-US" sz="24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I/O </a:t>
            </a:r>
            <a:br>
              <a:rPr lang="en-US" sz="24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24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Components</a:t>
            </a:r>
            <a:endParaRPr lang="en-US" sz="24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type="pic" idx="1"/>
            <p:extLst>
              <p:ext uri="{D42A27DB-BD31-4B8C-83A1-F6EECF244321}">
                <p14:modId xmlns:p14="http://schemas.microsoft.com/office/powerpoint/2010/main" val="840326679"/>
              </p:ext>
            </p:extLst>
          </p:nvPr>
        </p:nvGraphicFramePr>
        <p:xfrm>
          <a:off x="316896" y="107648"/>
          <a:ext cx="6248400" cy="6400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3" name="Rectangle 12"/>
          <p:cNvSpPr/>
          <p:nvPr/>
        </p:nvSpPr>
        <p:spPr>
          <a:xfrm>
            <a:off x="6781800" y="990600"/>
            <a:ext cx="2057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Software</a:t>
            </a:r>
          </a:p>
        </p:txBody>
      </p:sp>
      <p:sp useBgFill="1">
        <p:nvSpPr>
          <p:cNvPr id="14" name="TextBox 13"/>
          <p:cNvSpPr txBox="1"/>
          <p:nvPr/>
        </p:nvSpPr>
        <p:spPr>
          <a:xfrm>
            <a:off x="104378" y="4724401"/>
            <a:ext cx="429021" cy="38099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58000" y="4724400"/>
            <a:ext cx="1928509" cy="1908208"/>
          </a:xfrm>
          <a:prstGeom prst="rect">
            <a:avLst/>
          </a:prstGeom>
          <a:effectLst>
            <a:softEdge rad="76200"/>
          </a:effec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6781800" y="609600"/>
            <a:ext cx="2057400" cy="838200"/>
          </a:xfrm>
        </p:spPr>
        <p:txBody>
          <a:bodyPr>
            <a:normAutofit/>
          </a:bodyPr>
          <a:lstStyle/>
          <a:p>
            <a:pPr algn="ctr"/>
            <a:r>
              <a:rPr lang="en-US" sz="2400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MEMORY</a:t>
            </a:r>
            <a:endParaRPr lang="en-US" sz="2400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51" name="Diagram 50"/>
          <p:cNvGraphicFramePr/>
          <p:nvPr>
            <p:extLst>
              <p:ext uri="{D42A27DB-BD31-4B8C-83A1-F6EECF244321}">
                <p14:modId xmlns:p14="http://schemas.microsoft.com/office/powerpoint/2010/main" val="1318827940"/>
              </p:ext>
            </p:extLst>
          </p:nvPr>
        </p:nvGraphicFramePr>
        <p:xfrm>
          <a:off x="506505" y="203200"/>
          <a:ext cx="5970495" cy="61721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4" name="Rectangle 13"/>
          <p:cNvSpPr/>
          <p:nvPr/>
        </p:nvSpPr>
        <p:spPr>
          <a:xfrm>
            <a:off x="6781800" y="3048000"/>
            <a:ext cx="2057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1" hangingPunct="1"/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MAR</a:t>
            </a:r>
          </a:p>
        </p:txBody>
      </p:sp>
      <p:sp useBgFill="1">
        <p:nvSpPr>
          <p:cNvPr id="16" name="TextBox 15"/>
          <p:cNvSpPr txBox="1"/>
          <p:nvPr/>
        </p:nvSpPr>
        <p:spPr>
          <a:xfrm>
            <a:off x="203200" y="4648201"/>
            <a:ext cx="330200" cy="5717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228600" y="914401"/>
            <a:ext cx="159266" cy="495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5" name="Rectangle 54"/>
          <p:cNvSpPr/>
          <p:nvPr/>
        </p:nvSpPr>
        <p:spPr>
          <a:xfrm>
            <a:off x="6781800" y="4648200"/>
            <a:ext cx="2057400" cy="190500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6781800" y="5334000"/>
            <a:ext cx="2057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1" hangingPunct="1"/>
            <a:r>
              <a:rPr lang="en-US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MBR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2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70" b="17677"/>
          <a:stretch/>
        </p:blipFill>
        <p:spPr>
          <a:xfrm>
            <a:off x="971600" y="-99392"/>
            <a:ext cx="6923453" cy="6742448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 spd="med">
    <p:zoom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3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483" b="28787"/>
          <a:stretch/>
        </p:blipFill>
        <p:spPr>
          <a:xfrm>
            <a:off x="-324544" y="1268760"/>
            <a:ext cx="9937104" cy="5109273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 spd="med">
    <p:zoom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533400"/>
            <a:ext cx="7556313" cy="1116106"/>
          </a:xfrm>
        </p:spPr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Fetch Cycle</a:t>
            </a:r>
          </a:p>
        </p:txBody>
      </p:sp>
      <p:sp>
        <p:nvSpPr>
          <p:cNvPr id="48131" name="Rectangle 3"/>
          <p:cNvSpPr>
            <a:spLocks noGrp="1" noChangeArrowheads="1"/>
          </p:cNvSpPr>
          <p:nvPr>
            <p:ph idx="1"/>
          </p:nvPr>
        </p:nvSpPr>
        <p:spPr>
          <a:xfrm>
            <a:off x="498474" y="1600200"/>
            <a:ext cx="7426326" cy="4953000"/>
          </a:xfrm>
        </p:spPr>
        <p:txBody>
          <a:bodyPr>
            <a:normAutofit/>
          </a:bodyPr>
          <a:lstStyle/>
          <a:p>
            <a:r>
              <a:rPr lang="en-US" dirty="0" smtClean="0"/>
              <a:t>At the beginning of each instruction cycle the processor fetches an instruction from memory</a:t>
            </a:r>
          </a:p>
          <a:p>
            <a:pPr marL="228600" lvl="1">
              <a:spcBef>
                <a:spcPts val="2000"/>
              </a:spcBef>
              <a:buClr>
                <a:schemeClr val="accent1"/>
              </a:buClr>
            </a:pPr>
            <a:r>
              <a:rPr lang="en-US" sz="2000" dirty="0" smtClean="0"/>
              <a:t>The program counter (PC) holds the address of the instruction to be fetched next</a:t>
            </a:r>
          </a:p>
          <a:p>
            <a:pPr marL="228600" lvl="1">
              <a:spcBef>
                <a:spcPts val="2000"/>
              </a:spcBef>
              <a:buClr>
                <a:schemeClr val="accent1"/>
              </a:buClr>
            </a:pPr>
            <a:r>
              <a:rPr lang="en-US" sz="2000" dirty="0" smtClean="0"/>
              <a:t>The processor increments the PC after each instruction fetch so that it will fetch the next instruction in sequence</a:t>
            </a:r>
          </a:p>
          <a:p>
            <a:r>
              <a:rPr lang="en-US" dirty="0" smtClean="0"/>
              <a:t>The fetched instruction is loaded into the instruction register (IR)</a:t>
            </a:r>
          </a:p>
          <a:p>
            <a:pPr marL="228600" lvl="1">
              <a:spcBef>
                <a:spcPts val="2000"/>
              </a:spcBef>
              <a:buClr>
                <a:schemeClr val="accent1"/>
              </a:buClr>
            </a:pPr>
            <a:r>
              <a:rPr lang="en-US" sz="2000" dirty="0" smtClean="0"/>
              <a:t>The processor interprets the instruction and performs the required action</a:t>
            </a:r>
            <a:endParaRPr lang="en-US" sz="2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9800" y="5016500"/>
            <a:ext cx="1854200" cy="184150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Advantage">
  <a:themeElements>
    <a:clrScheme name="Advantage">
      <a:dk1>
        <a:sysClr val="windowText" lastClr="000000"/>
      </a:dk1>
      <a:lt1>
        <a:sysClr val="window" lastClr="FFFFFF"/>
      </a:lt1>
      <a:dk2>
        <a:srgbClr val="2B142D"/>
      </a:dk2>
      <a:lt2>
        <a:srgbClr val="C3AFCC"/>
      </a:lt2>
      <a:accent1>
        <a:srgbClr val="663366"/>
      </a:accent1>
      <a:accent2>
        <a:srgbClr val="330F42"/>
      </a:accent2>
      <a:accent3>
        <a:srgbClr val="666699"/>
      </a:accent3>
      <a:accent4>
        <a:srgbClr val="999966"/>
      </a:accent4>
      <a:accent5>
        <a:srgbClr val="F7901E"/>
      </a:accent5>
      <a:accent6>
        <a:srgbClr val="A3A101"/>
      </a:accent6>
      <a:hlink>
        <a:srgbClr val="BC5FBC"/>
      </a:hlink>
      <a:folHlink>
        <a:srgbClr val="9775A7"/>
      </a:folHlink>
    </a:clrScheme>
    <a:fontScheme name="Advantage">
      <a:majorFont>
        <a:latin typeface="Rockwell"/>
        <a:ea typeface=""/>
        <a:cs typeface=""/>
        <a:font script="Jpan" typeface="ＭＳ ゴシック"/>
      </a:majorFont>
      <a:minorFont>
        <a:latin typeface="Rockwell"/>
        <a:ea typeface=""/>
        <a:cs typeface=""/>
        <a:font script="Jpan" typeface="ＭＳ ゴシック"/>
      </a:minorFont>
    </a:fontScheme>
    <a:fmtScheme name="Advantage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6000000" scaled="1"/>
        </a:gradFill>
        <a:gradFill rotWithShape="1">
          <a:gsLst>
            <a:gs pos="0">
              <a:schemeClr val="phClr"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FFFFFF">
                <a:alpha val="75000"/>
              </a:srgbClr>
            </a:innerShdw>
            <a:outerShdw blurRad="63500" dist="25400" dir="5400000" rotWithShape="0">
              <a:srgbClr val="808080">
                <a:alpha val="75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twoPt" dir="tl">
              <a:rot lat="0" lon="0" rev="4500000"/>
            </a:lightRig>
          </a:scene3d>
          <a:sp3d>
            <a:bevelT w="635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1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Advantage.thmx</Template>
  <TotalTime>11362</TotalTime>
  <Words>14688</Words>
  <Application>Microsoft Macintosh PowerPoint</Application>
  <PresentationFormat>On-screen Show (4:3)</PresentationFormat>
  <Paragraphs>1273</Paragraphs>
  <Slides>47</Slides>
  <Notes>47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48" baseType="lpstr">
      <vt:lpstr>Advantage</vt:lpstr>
      <vt:lpstr>William Stallings  Computer Organization  and Architecture 10th Edition</vt:lpstr>
      <vt:lpstr>Chapter 3</vt:lpstr>
      <vt:lpstr>Computer Components</vt:lpstr>
      <vt:lpstr>Hardware  and Software Approaches</vt:lpstr>
      <vt:lpstr>I/O  Components</vt:lpstr>
      <vt:lpstr>MEMORY</vt:lpstr>
      <vt:lpstr>PowerPoint Presentation</vt:lpstr>
      <vt:lpstr>PowerPoint Presentation</vt:lpstr>
      <vt:lpstr>Fetch Cycle</vt:lpstr>
      <vt:lpstr>Action Categories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I/O Function</vt:lpstr>
      <vt:lpstr>PowerPoint Presentation</vt:lpstr>
      <vt:lpstr>The interconnection structure must support the following types of transfers:</vt:lpstr>
      <vt:lpstr>Bus Interconnection</vt:lpstr>
      <vt:lpstr>Data Bus</vt:lpstr>
      <vt:lpstr>   Address Bus       Control Bus</vt:lpstr>
      <vt:lpstr>PowerPoint Presentation</vt:lpstr>
      <vt:lpstr>Point-to-Point Interconnect</vt:lpstr>
      <vt:lpstr>Quick Path Interconnect</vt:lpstr>
      <vt:lpstr>PowerPoint Presentation</vt:lpstr>
      <vt:lpstr>PowerPoint Presentation</vt:lpstr>
      <vt:lpstr>PowerPoint Presentation</vt:lpstr>
      <vt:lpstr>PowerPoint Presentation</vt:lpstr>
      <vt:lpstr>QPI Link Layer</vt:lpstr>
      <vt:lpstr>QPI Routing and Protocol Layers</vt:lpstr>
      <vt:lpstr>Peripheral Component Interconnect (PCI)</vt:lpstr>
      <vt:lpstr>PowerPoint Presentation</vt:lpstr>
      <vt:lpstr>PowerPoint Presentation</vt:lpstr>
      <vt:lpstr>PowerPoint Presentation</vt:lpstr>
      <vt:lpstr>PowerPoint Presentation</vt:lpstr>
      <vt:lpstr>PCIe   Transaction Layer (TL)</vt:lpstr>
      <vt:lpstr>The TL supports four address spaces:</vt:lpstr>
      <vt:lpstr>Table 3.2   PCIe TLP Transaction Types </vt:lpstr>
      <vt:lpstr>PowerPoint Presentation</vt:lpstr>
      <vt:lpstr>Summary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03 Top Level View of Computer Function and Interconnection</dc:title>
  <dc:creator>Adrian J Pullin</dc:creator>
  <cp:lastModifiedBy>Carole Snyder</cp:lastModifiedBy>
  <cp:revision>149</cp:revision>
  <cp:lastPrinted>1999-09-24T09:11:31Z</cp:lastPrinted>
  <dcterms:created xsi:type="dcterms:W3CDTF">2012-06-16T23:28:52Z</dcterms:created>
  <dcterms:modified xsi:type="dcterms:W3CDTF">2015-02-25T15:17:17Z</dcterms:modified>
</cp:coreProperties>
</file>